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9" r:id="rId2"/>
    <p:sldId id="412" r:id="rId3"/>
    <p:sldId id="2631" r:id="rId4"/>
    <p:sldId id="408" r:id="rId5"/>
    <p:sldId id="2694" r:id="rId6"/>
    <p:sldId id="2695" r:id="rId7"/>
    <p:sldId id="2704" r:id="rId8"/>
    <p:sldId id="2642" r:id="rId9"/>
    <p:sldId id="2705" r:id="rId10"/>
    <p:sldId id="2686" r:id="rId11"/>
    <p:sldId id="2706" r:id="rId12"/>
    <p:sldId id="2687" r:id="rId13"/>
    <p:sldId id="2710" r:id="rId14"/>
    <p:sldId id="2645" r:id="rId15"/>
    <p:sldId id="2688" r:id="rId16"/>
    <p:sldId id="2707" r:id="rId17"/>
    <p:sldId id="2709" r:id="rId18"/>
    <p:sldId id="2689" r:id="rId19"/>
    <p:sldId id="2697" r:id="rId20"/>
    <p:sldId id="2690" r:id="rId21"/>
    <p:sldId id="2698" r:id="rId22"/>
    <p:sldId id="2702" r:id="rId23"/>
    <p:sldId id="2703" r:id="rId24"/>
    <p:sldId id="2691" r:id="rId25"/>
    <p:sldId id="2701" r:id="rId26"/>
    <p:sldId id="2699" r:id="rId27"/>
    <p:sldId id="270" r:id="rId28"/>
    <p:sldId id="2692" r:id="rId29"/>
    <p:sldId id="2700" r:id="rId30"/>
    <p:sldId id="26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57F2"/>
    <a:srgbClr val="916C00"/>
    <a:srgbClr val="00B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86"/>
    <p:restoredTop sz="94511"/>
  </p:normalViewPr>
  <p:slideViewPr>
    <p:cSldViewPr snapToGrid="0" snapToObjects="1">
      <p:cViewPr varScale="1">
        <p:scale>
          <a:sx n="74" d="100"/>
          <a:sy n="74" d="100"/>
        </p:scale>
        <p:origin x="58"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4CC37-ADE0-964E-BC4C-C37F9B41C6E9}"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69345-31B6-9047-ABCF-4FA23D5DD137}" type="slidenum">
              <a:rPr lang="en-US" smtClean="0"/>
              <a:t>‹#›</a:t>
            </a:fld>
            <a:endParaRPr lang="en-US"/>
          </a:p>
        </p:txBody>
      </p:sp>
    </p:spTree>
    <p:extLst>
      <p:ext uri="{BB962C8B-B14F-4D97-AF65-F5344CB8AC3E}">
        <p14:creationId xmlns:p14="http://schemas.microsoft.com/office/powerpoint/2010/main" val="18613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69345-31B6-9047-ABCF-4FA23D5DD137}" type="slidenum">
              <a:rPr lang="en-US" smtClean="0"/>
              <a:t>2</a:t>
            </a:fld>
            <a:endParaRPr lang="en-US"/>
          </a:p>
        </p:txBody>
      </p:sp>
    </p:spTree>
    <p:extLst>
      <p:ext uri="{BB962C8B-B14F-4D97-AF65-F5344CB8AC3E}">
        <p14:creationId xmlns:p14="http://schemas.microsoft.com/office/powerpoint/2010/main" val="177848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a:p>
        </p:txBody>
      </p:sp>
    </p:spTree>
    <p:extLst>
      <p:ext uri="{BB962C8B-B14F-4D97-AF65-F5344CB8AC3E}">
        <p14:creationId xmlns:p14="http://schemas.microsoft.com/office/powerpoint/2010/main" val="52257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1534671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83219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216241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10524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422153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380657D-3E31-4FC0-B309-04EEEC9B8448}" type="slidenum">
              <a:rPr lang="ru-RU" smtClean="0"/>
              <a:pPr/>
              <a:t>19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69345-31B6-9047-ABCF-4FA23D5DD137}" type="slidenum">
              <a:rPr lang="en-US" smtClean="0"/>
              <a:t>23</a:t>
            </a:fld>
            <a:endParaRPr lang="en-US"/>
          </a:p>
        </p:txBody>
      </p:sp>
    </p:spTree>
    <p:extLst>
      <p:ext uri="{BB962C8B-B14F-4D97-AF65-F5344CB8AC3E}">
        <p14:creationId xmlns:p14="http://schemas.microsoft.com/office/powerpoint/2010/main" val="41250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5038-DE2E-3941-93A7-A08473372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3B301B-187F-5D4A-A2CF-DD6501A032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3152B5-F323-3744-8331-4209D62A6E6A}"/>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0880D3B5-6554-8C4D-A768-2F787551A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09F4E-77EB-8741-A67F-D2391E745CFD}"/>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376959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C335-B857-B14F-9250-289B508365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80AD0-05B2-634C-8FA0-C87855AB1D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5CE05-1B25-224C-9C62-95A94B281D29}"/>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C985FF5C-4879-994C-BC9F-F546AF29D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1B2B8-48BF-7344-8257-6C7807F00627}"/>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121264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65EBB9-A273-294A-9310-C62DA9FCA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1935A-C9DA-D54E-A67E-A45DABE831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23338-6E3A-D24C-90A7-FFE79CAF8206}"/>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4D1CE3B6-2074-E44F-92E1-2C71DDBAE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0DF24-4FBF-6D45-8EE4-7C1D18DE3960}"/>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357383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ONIA Presentation 3">
    <p:spTree>
      <p:nvGrpSpPr>
        <p:cNvPr id="1" name=""/>
        <p:cNvGrpSpPr/>
        <p:nvPr/>
      </p:nvGrpSpPr>
      <p:grpSpPr>
        <a:xfrm>
          <a:off x="0" y="0"/>
          <a:ext cx="0" cy="0"/>
          <a:chOff x="0" y="0"/>
          <a:chExt cx="0" cy="0"/>
        </a:xfrm>
      </p:grpSpPr>
      <p:sp>
        <p:nvSpPr>
          <p:cNvPr id="12" name="Text Placeholder 6"/>
          <p:cNvSpPr>
            <a:spLocks noGrp="1"/>
          </p:cNvSpPr>
          <p:nvPr>
            <p:ph type="body" sz="quarter" idx="26"/>
          </p:nvPr>
        </p:nvSpPr>
        <p:spPr>
          <a:xfrm rot="16200000">
            <a:off x="2040925" y="2712261"/>
            <a:ext cx="8110150" cy="1433476"/>
          </a:xfrm>
          <a:prstGeom prst="rect">
            <a:avLst/>
          </a:prstGeom>
        </p:spPr>
        <p:txBody>
          <a:bodyPr anchor="t"/>
          <a:lstStyle>
            <a:lvl1pPr algn="ctr">
              <a:lnSpc>
                <a:spcPct val="80000"/>
              </a:lnSpc>
              <a:buNone/>
              <a:defRPr sz="12000" b="0" kern="1200" spc="-300" baseline="0">
                <a:solidFill>
                  <a:schemeClr val="tx1"/>
                </a:solidFill>
                <a:latin typeface="Libre Baskerville" panose="02000000000000000000" pitchFamily="2" charset="0"/>
                <a:ea typeface="Roboto" panose="02000000000000000000" pitchFamily="2" charset="0"/>
                <a:cs typeface="Archivo SemiExpanded" pitchFamily="2" charset="0"/>
              </a:defRPr>
            </a:lvl1pPr>
          </a:lstStyle>
          <a:p>
            <a:pPr lvl="0"/>
            <a:r>
              <a:rPr lang="en-US"/>
              <a:t>Click to edit Master text styles</a:t>
            </a:r>
          </a:p>
        </p:txBody>
      </p:sp>
      <p:sp>
        <p:nvSpPr>
          <p:cNvPr id="4" name="Picture Placeholder 4"/>
          <p:cNvSpPr>
            <a:spLocks noGrp="1"/>
          </p:cNvSpPr>
          <p:nvPr>
            <p:ph type="pic" sz="quarter" idx="107"/>
          </p:nvPr>
        </p:nvSpPr>
        <p:spPr>
          <a:xfrm>
            <a:off x="6096000" y="0"/>
            <a:ext cx="6095999" cy="6858001"/>
          </a:xfrm>
          <a:prstGeom prst="roundRect">
            <a:avLst>
              <a:gd name="adj" fmla="val 0"/>
            </a:avLst>
          </a:prstGeom>
          <a:solidFill>
            <a:schemeClr val="bg2">
              <a:lumMod val="50000"/>
            </a:schemeClr>
          </a:solidFill>
          <a:ln>
            <a:noFill/>
          </a:ln>
        </p:spPr>
        <p:txBody>
          <a:bodyPr/>
          <a:lstStyle>
            <a:lvl1pPr>
              <a:defRPr>
                <a:solidFill>
                  <a:schemeClr val="tx1"/>
                </a:solidFill>
              </a:defRPr>
            </a:lvl1pPr>
          </a:lstStyle>
          <a:p>
            <a:pPr lvl="0"/>
            <a:endParaRPr lang="en-ID" noProof="0" dirty="0"/>
          </a:p>
        </p:txBody>
      </p:sp>
      <p:sp>
        <p:nvSpPr>
          <p:cNvPr id="5" name="Picture Placeholder 4"/>
          <p:cNvSpPr>
            <a:spLocks noGrp="1"/>
          </p:cNvSpPr>
          <p:nvPr>
            <p:ph type="pic" sz="quarter" idx="108"/>
          </p:nvPr>
        </p:nvSpPr>
        <p:spPr>
          <a:xfrm>
            <a:off x="6096000" y="3253947"/>
            <a:ext cx="2937239" cy="2932404"/>
          </a:xfrm>
          <a:prstGeom prst="roundRect">
            <a:avLst>
              <a:gd name="adj" fmla="val 0"/>
            </a:avLst>
          </a:prstGeom>
          <a:solidFill>
            <a:schemeClr val="bg2">
              <a:lumMod val="75000"/>
            </a:schemeClr>
          </a:solidFill>
          <a:ln>
            <a:noFill/>
          </a:ln>
        </p:spPr>
        <p:txBody>
          <a:bodyPr/>
          <a:lstStyle>
            <a:lvl1pPr>
              <a:defRPr>
                <a:solidFill>
                  <a:schemeClr val="tx1"/>
                </a:solidFill>
              </a:defRPr>
            </a:lvl1pPr>
          </a:lstStyle>
          <a:p>
            <a:pPr lvl="0"/>
            <a:endParaRPr lang="en-ID" noProof="0" dirty="0"/>
          </a:p>
        </p:txBody>
      </p:sp>
      <p:sp>
        <p:nvSpPr>
          <p:cNvPr id="6" name="Text Placeholder 6"/>
          <p:cNvSpPr>
            <a:spLocks noGrp="1"/>
          </p:cNvSpPr>
          <p:nvPr>
            <p:ph type="body" sz="quarter" idx="27"/>
          </p:nvPr>
        </p:nvSpPr>
        <p:spPr>
          <a:xfrm>
            <a:off x="764717" y="2384073"/>
            <a:ext cx="3172969" cy="585165"/>
          </a:xfrm>
          <a:prstGeom prst="rect">
            <a:avLst/>
          </a:prstGeom>
        </p:spPr>
        <p:txBody>
          <a:bodyPr anchor="t"/>
          <a:lstStyle>
            <a:lvl1pPr algn="l">
              <a:lnSpc>
                <a:spcPct val="80000"/>
              </a:lnSpc>
              <a:buNone/>
              <a:defRPr sz="4000" b="0" i="0" spc="-150">
                <a:solidFill>
                  <a:schemeClr val="tx1"/>
                </a:solidFill>
                <a:latin typeface="Libre Baskerville" panose="02000000000000000000" pitchFamily="2" charset="0"/>
                <a:ea typeface="Roboto" panose="02000000000000000000" pitchFamily="2" charset="0"/>
                <a:cs typeface="Archivo SemiExpanded" pitchFamily="2" charset="0"/>
              </a:defRPr>
            </a:lvl1pPr>
          </a:lstStyle>
          <a:p>
            <a:pPr lvl="0"/>
            <a:r>
              <a:rPr lang="en-US"/>
              <a:t>Click to edit Master text styles</a:t>
            </a:r>
          </a:p>
          <a:p>
            <a:pPr lvl="1"/>
            <a:r>
              <a:rPr lang="en-US"/>
              <a:t>Second level</a:t>
            </a:r>
          </a:p>
        </p:txBody>
      </p:sp>
      <p:sp>
        <p:nvSpPr>
          <p:cNvPr id="7" name="Text Placeholder 6"/>
          <p:cNvSpPr>
            <a:spLocks noGrp="1"/>
          </p:cNvSpPr>
          <p:nvPr>
            <p:ph type="body" sz="quarter" idx="28"/>
          </p:nvPr>
        </p:nvSpPr>
        <p:spPr>
          <a:xfrm>
            <a:off x="764717" y="1528383"/>
            <a:ext cx="3172969" cy="646405"/>
          </a:xfrm>
          <a:prstGeom prst="rect">
            <a:avLst/>
          </a:prstGeom>
        </p:spPr>
        <p:txBody>
          <a:bodyPr anchor="ctr"/>
          <a:lstStyle>
            <a:lvl1pPr algn="l">
              <a:lnSpc>
                <a:spcPct val="80000"/>
              </a:lnSpc>
              <a:buNone/>
              <a:defRPr sz="4000" b="0" i="1" spc="-300">
                <a:solidFill>
                  <a:schemeClr val="tx1"/>
                </a:solidFill>
                <a:latin typeface="Libre Baskerville" panose="02000000000000000000" pitchFamily="2" charset="0"/>
                <a:ea typeface="Roboto" panose="02000000000000000000" pitchFamily="2" charset="0"/>
                <a:cs typeface="Archivo SemiExpanded" pitchFamily="2" charset="0"/>
              </a:defRPr>
            </a:lvl1pPr>
          </a:lstStyle>
          <a:p>
            <a:pPr lvl="0"/>
            <a:r>
              <a:rPr lang="en-US"/>
              <a:t>Click to edit Master text styles</a:t>
            </a:r>
          </a:p>
        </p:txBody>
      </p:sp>
      <p:sp>
        <p:nvSpPr>
          <p:cNvPr id="8" name="Text Placeholder 8"/>
          <p:cNvSpPr>
            <a:spLocks noGrp="1"/>
          </p:cNvSpPr>
          <p:nvPr>
            <p:ph type="body" sz="quarter" idx="109"/>
          </p:nvPr>
        </p:nvSpPr>
        <p:spPr>
          <a:xfrm>
            <a:off x="310265" y="275967"/>
            <a:ext cx="2486221" cy="250989"/>
          </a:xfrm>
          <a:prstGeom prst="rect">
            <a:avLst/>
          </a:prstGeom>
        </p:spPr>
        <p:txBody>
          <a:bodyPr anchor="t"/>
          <a:lstStyle>
            <a:lvl1pPr algn="l">
              <a:buNone/>
              <a:defRPr sz="1200" b="1" i="0" spc="0">
                <a:solidFill>
                  <a:schemeClr val="tx1"/>
                </a:solidFill>
                <a:latin typeface="Karla Medium" panose="020B0004030503030003" pitchFamily="34" charset="0"/>
                <a:ea typeface="Roboto" panose="02000000000000000000" pitchFamily="2" charset="0"/>
                <a:cs typeface="Poppins Medium" panose="00000600000000000000" pitchFamily="2" charset="0"/>
              </a:defRPr>
            </a:lvl1pPr>
          </a:lstStyle>
          <a:p>
            <a:pPr lvl="0"/>
            <a:r>
              <a:rPr lang="en-US"/>
              <a:t>Click to edit Master text styles</a:t>
            </a:r>
          </a:p>
        </p:txBody>
      </p:sp>
      <p:sp>
        <p:nvSpPr>
          <p:cNvPr id="9" name="Text Placeholder 8"/>
          <p:cNvSpPr>
            <a:spLocks noGrp="1"/>
          </p:cNvSpPr>
          <p:nvPr>
            <p:ph type="body" sz="quarter" idx="84"/>
          </p:nvPr>
        </p:nvSpPr>
        <p:spPr>
          <a:xfrm>
            <a:off x="310265" y="6331042"/>
            <a:ext cx="2486221" cy="250989"/>
          </a:xfrm>
          <a:prstGeom prst="rect">
            <a:avLst/>
          </a:prstGeom>
        </p:spPr>
        <p:txBody>
          <a:bodyPr anchor="t"/>
          <a:lstStyle>
            <a:lvl1pPr algn="l">
              <a:buNone/>
              <a:defRPr sz="1200" b="0" i="0" spc="0">
                <a:solidFill>
                  <a:schemeClr val="tx1"/>
                </a:solidFill>
                <a:latin typeface="Karla Medium" panose="020B0004030503030003" pitchFamily="34" charset="0"/>
                <a:ea typeface="Roboto" panose="02000000000000000000" pitchFamily="2" charset="0"/>
                <a:cs typeface="Poppins Medium" panose="00000600000000000000" pitchFamily="2" charset="0"/>
              </a:defRPr>
            </a:lvl1pPr>
          </a:lstStyle>
          <a:p>
            <a:pPr lvl="0"/>
            <a:r>
              <a:rPr lang="en-US"/>
              <a:t>Click to edit Master text styles</a:t>
            </a:r>
          </a:p>
        </p:txBody>
      </p:sp>
      <p:sp>
        <p:nvSpPr>
          <p:cNvPr id="13" name="Text Placeholder 8"/>
          <p:cNvSpPr>
            <a:spLocks noGrp="1"/>
          </p:cNvSpPr>
          <p:nvPr>
            <p:ph type="body" sz="quarter" idx="110"/>
          </p:nvPr>
        </p:nvSpPr>
        <p:spPr>
          <a:xfrm>
            <a:off x="761283" y="3763689"/>
            <a:ext cx="3172969" cy="250989"/>
          </a:xfrm>
          <a:prstGeom prst="rect">
            <a:avLst/>
          </a:prstGeom>
        </p:spPr>
        <p:txBody>
          <a:bodyPr anchor="t"/>
          <a:lstStyle>
            <a:lvl1pPr algn="l">
              <a:buNone/>
              <a:defRPr sz="1600" b="1" i="0" spc="0">
                <a:solidFill>
                  <a:schemeClr val="tx1"/>
                </a:solidFill>
                <a:latin typeface="Karla Medium" panose="020B0004030503030003" pitchFamily="34" charset="0"/>
                <a:ea typeface="Roboto" panose="02000000000000000000" pitchFamily="2" charset="0"/>
                <a:cs typeface="Poppins Medium" panose="00000600000000000000" pitchFamily="2" charset="0"/>
              </a:defRPr>
            </a:lvl1pPr>
          </a:lstStyle>
          <a:p>
            <a:pPr lvl="0"/>
            <a:r>
              <a:rPr lang="en-US"/>
              <a:t>Click to edit Master text styles</a:t>
            </a:r>
          </a:p>
        </p:txBody>
      </p:sp>
      <p:sp>
        <p:nvSpPr>
          <p:cNvPr id="14" name="Text Placeholder 8"/>
          <p:cNvSpPr>
            <a:spLocks noGrp="1"/>
          </p:cNvSpPr>
          <p:nvPr>
            <p:ph type="body" sz="quarter" idx="102"/>
          </p:nvPr>
        </p:nvSpPr>
        <p:spPr>
          <a:xfrm>
            <a:off x="761283" y="4159370"/>
            <a:ext cx="3172969" cy="1267657"/>
          </a:xfrm>
          <a:prstGeom prst="rect">
            <a:avLst/>
          </a:prstGeom>
        </p:spPr>
        <p:txBody>
          <a:bodyPr/>
          <a:lstStyle>
            <a:lvl1pPr algn="l">
              <a:buNone/>
              <a:defRPr sz="1200" b="0" spc="0">
                <a:solidFill>
                  <a:schemeClr val="tx1"/>
                </a:solidFill>
                <a:latin typeface="Karla" panose="020B0004030503030003" pitchFamily="34" charset="0"/>
                <a:ea typeface="Roboto" panose="020000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497251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14">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717187"/>
      </p:ext>
    </p:extLst>
  </p:cSld>
  <p:clrMapOvr>
    <a:masterClrMapping/>
  </p:clrMapOvr>
  <p:transition spd="slow" advClick="0" advTm="1000">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22">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353199"/>
      </p:ext>
    </p:extLst>
  </p:cSld>
  <p:clrMapOvr>
    <a:masterClrMapping/>
  </p:clrMapOvr>
  <p:transition spd="slow" advClick="0" advTm="1000">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 #2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77100"/>
      </p:ext>
    </p:extLst>
  </p:cSld>
  <p:clrMapOvr>
    <a:masterClrMapping/>
  </p:clrMapOvr>
  <p:transition spd="slow" advClick="0" advTm="1000">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1"/>
            <a:ext cx="6319662" cy="6861655"/>
          </a:xfrm>
          <a:custGeom>
            <a:avLst/>
            <a:gdLst>
              <a:gd name="connsiteX0" fmla="*/ 0 w 6319662"/>
              <a:gd name="connsiteY0" fmla="*/ 0 h 6861655"/>
              <a:gd name="connsiteX1" fmla="*/ 318267 w 6319662"/>
              <a:gd name="connsiteY1" fmla="*/ 16070 h 6861655"/>
              <a:gd name="connsiteX2" fmla="*/ 3036466 w 6319662"/>
              <a:gd name="connsiteY2" fmla="*/ 1888622 h 6861655"/>
              <a:gd name="connsiteX3" fmla="*/ 3159831 w 6319662"/>
              <a:gd name="connsiteY3" fmla="*/ 2163786 h 6861655"/>
              <a:gd name="connsiteX4" fmla="*/ 3283196 w 6319662"/>
              <a:gd name="connsiteY4" fmla="*/ 1888622 h 6861655"/>
              <a:gd name="connsiteX5" fmla="*/ 6001394 w 6319662"/>
              <a:gd name="connsiteY5" fmla="*/ 16070 h 6861655"/>
              <a:gd name="connsiteX6" fmla="*/ 6319662 w 6319662"/>
              <a:gd name="connsiteY6" fmla="*/ 0 h 6861655"/>
              <a:gd name="connsiteX7" fmla="*/ 6319662 w 6319662"/>
              <a:gd name="connsiteY7" fmla="*/ 1532144 h 6861655"/>
              <a:gd name="connsiteX8" fmla="*/ 6158048 w 6319662"/>
              <a:gd name="connsiteY8" fmla="*/ 1540304 h 6861655"/>
              <a:gd name="connsiteX9" fmla="*/ 4448881 w 6319662"/>
              <a:gd name="connsiteY9" fmla="*/ 3434299 h 6861655"/>
              <a:gd name="connsiteX10" fmla="*/ 6158048 w 6319662"/>
              <a:gd name="connsiteY10" fmla="*/ 5328294 h 6861655"/>
              <a:gd name="connsiteX11" fmla="*/ 6319662 w 6319662"/>
              <a:gd name="connsiteY11" fmla="*/ 5336454 h 6861655"/>
              <a:gd name="connsiteX12" fmla="*/ 6319662 w 6319662"/>
              <a:gd name="connsiteY12" fmla="*/ 6861655 h 6861655"/>
              <a:gd name="connsiteX13" fmla="*/ 6182164 w 6319662"/>
              <a:gd name="connsiteY13" fmla="*/ 6861655 h 6861655"/>
              <a:gd name="connsiteX14" fmla="*/ 6001394 w 6319662"/>
              <a:gd name="connsiteY14" fmla="*/ 6852527 h 6861655"/>
              <a:gd name="connsiteX15" fmla="*/ 3283196 w 6319662"/>
              <a:gd name="connsiteY15" fmla="*/ 4979976 h 6861655"/>
              <a:gd name="connsiteX16" fmla="*/ 3159831 w 6319662"/>
              <a:gd name="connsiteY16" fmla="*/ 4704812 h 6861655"/>
              <a:gd name="connsiteX17" fmla="*/ 3036466 w 6319662"/>
              <a:gd name="connsiteY17" fmla="*/ 4979976 h 6861655"/>
              <a:gd name="connsiteX18" fmla="*/ 318267 w 6319662"/>
              <a:gd name="connsiteY18" fmla="*/ 6852527 h 6861655"/>
              <a:gd name="connsiteX19" fmla="*/ 137498 w 6319662"/>
              <a:gd name="connsiteY19" fmla="*/ 6861655 h 6861655"/>
              <a:gd name="connsiteX20" fmla="*/ 0 w 6319662"/>
              <a:gd name="connsiteY20" fmla="*/ 6861655 h 6861655"/>
              <a:gd name="connsiteX21" fmla="*/ 0 w 6319662"/>
              <a:gd name="connsiteY21" fmla="*/ 5336454 h 6861655"/>
              <a:gd name="connsiteX22" fmla="*/ 161614 w 6319662"/>
              <a:gd name="connsiteY22" fmla="*/ 5328294 h 6861655"/>
              <a:gd name="connsiteX23" fmla="*/ 1870781 w 6319662"/>
              <a:gd name="connsiteY23" fmla="*/ 3434299 h 6861655"/>
              <a:gd name="connsiteX24" fmla="*/ 161614 w 6319662"/>
              <a:gd name="connsiteY24" fmla="*/ 1540304 h 6861655"/>
              <a:gd name="connsiteX25" fmla="*/ 0 w 6319662"/>
              <a:gd name="connsiteY25" fmla="*/ 1532144 h 6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19662" h="6861655">
                <a:moveTo>
                  <a:pt x="0" y="0"/>
                </a:moveTo>
                <a:lnTo>
                  <a:pt x="318267" y="16070"/>
                </a:lnTo>
                <a:cubicBezTo>
                  <a:pt x="1509436" y="137040"/>
                  <a:pt x="2520731" y="866454"/>
                  <a:pt x="3036466" y="1888622"/>
                </a:cubicBezTo>
                <a:lnTo>
                  <a:pt x="3159831" y="2163786"/>
                </a:lnTo>
                <a:lnTo>
                  <a:pt x="3283196" y="1888622"/>
                </a:lnTo>
                <a:cubicBezTo>
                  <a:pt x="3798931" y="866454"/>
                  <a:pt x="4810226" y="137040"/>
                  <a:pt x="6001394" y="16070"/>
                </a:cubicBezTo>
                <a:lnTo>
                  <a:pt x="6319662" y="0"/>
                </a:lnTo>
                <a:lnTo>
                  <a:pt x="6319662" y="1532144"/>
                </a:lnTo>
                <a:lnTo>
                  <a:pt x="6158048" y="1540304"/>
                </a:lnTo>
                <a:cubicBezTo>
                  <a:pt x="5198035" y="1637798"/>
                  <a:pt x="4448881" y="2448562"/>
                  <a:pt x="4448881" y="3434299"/>
                </a:cubicBezTo>
                <a:cubicBezTo>
                  <a:pt x="4448881" y="4420036"/>
                  <a:pt x="5198035" y="5230797"/>
                  <a:pt x="6158048" y="5328294"/>
                </a:cubicBezTo>
                <a:lnTo>
                  <a:pt x="6319662" y="5336454"/>
                </a:lnTo>
                <a:lnTo>
                  <a:pt x="6319662" y="6861655"/>
                </a:lnTo>
                <a:lnTo>
                  <a:pt x="6182164" y="6861655"/>
                </a:lnTo>
                <a:lnTo>
                  <a:pt x="6001394" y="6852527"/>
                </a:lnTo>
                <a:cubicBezTo>
                  <a:pt x="4810226" y="6731557"/>
                  <a:pt x="3798931" y="6002144"/>
                  <a:pt x="3283196" y="4979976"/>
                </a:cubicBezTo>
                <a:lnTo>
                  <a:pt x="3159831" y="4704812"/>
                </a:lnTo>
                <a:lnTo>
                  <a:pt x="3036466" y="4979976"/>
                </a:lnTo>
                <a:cubicBezTo>
                  <a:pt x="2520731" y="6002144"/>
                  <a:pt x="1509436" y="6731557"/>
                  <a:pt x="318267" y="6852527"/>
                </a:cubicBezTo>
                <a:lnTo>
                  <a:pt x="137498" y="6861655"/>
                </a:lnTo>
                <a:lnTo>
                  <a:pt x="0" y="6861655"/>
                </a:lnTo>
                <a:lnTo>
                  <a:pt x="0" y="5336454"/>
                </a:lnTo>
                <a:lnTo>
                  <a:pt x="161614" y="5328294"/>
                </a:lnTo>
                <a:cubicBezTo>
                  <a:pt x="1121626" y="5230799"/>
                  <a:pt x="1870781" y="4420036"/>
                  <a:pt x="1870781" y="3434299"/>
                </a:cubicBezTo>
                <a:cubicBezTo>
                  <a:pt x="1870781" y="2448562"/>
                  <a:pt x="1121626" y="1637800"/>
                  <a:pt x="161614" y="1540304"/>
                </a:cubicBezTo>
                <a:lnTo>
                  <a:pt x="0" y="1532144"/>
                </a:lnTo>
                <a:close/>
              </a:path>
            </a:pathLst>
          </a:custGeom>
          <a:pattFill prst="solidDmnd">
            <a:fgClr>
              <a:schemeClr val="bg1">
                <a:lumMod val="85000"/>
              </a:schemeClr>
            </a:fgClr>
            <a:bgClr>
              <a:schemeClr val="bg1"/>
            </a:bgClr>
          </a:pattFill>
        </p:spPr>
        <p:txBody>
          <a:bodyPr wrap="square" anchor="ctr">
            <a:noAutofit/>
          </a:bodyPr>
          <a:lstStyle>
            <a:lvl1pPr algn="ctr">
              <a:defRPr sz="1100"/>
            </a:lvl1pPr>
          </a:lstStyle>
          <a:p>
            <a:endParaRPr lang="en-US" dirty="0"/>
          </a:p>
        </p:txBody>
      </p:sp>
    </p:spTree>
    <p:extLst>
      <p:ext uri="{BB962C8B-B14F-4D97-AF65-F5344CB8AC3E}">
        <p14:creationId xmlns:p14="http://schemas.microsoft.com/office/powerpoint/2010/main" val="3523404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559A7513-C600-41D2-8287-39EC4F0D11E4}"/>
              </a:ext>
            </a:extLst>
          </p:cNvPr>
          <p:cNvSpPr>
            <a:spLocks noGrp="1"/>
          </p:cNvSpPr>
          <p:nvPr>
            <p:ph type="pic" sz="quarter" idx="19"/>
          </p:nvPr>
        </p:nvSpPr>
        <p:spPr>
          <a:xfrm>
            <a:off x="1922967" y="2503388"/>
            <a:ext cx="3072384" cy="3072384"/>
          </a:xfrm>
          <a:prstGeom prst="ellipse">
            <a:avLst/>
          </a:prstGeom>
        </p:spPr>
        <p:txBody>
          <a:bodyPr/>
          <a:lstStyle/>
          <a:p>
            <a:endParaRPr lang="id-ID" dirty="0"/>
          </a:p>
        </p:txBody>
      </p:sp>
    </p:spTree>
    <p:extLst>
      <p:ext uri="{BB962C8B-B14F-4D97-AF65-F5344CB8AC3E}">
        <p14:creationId xmlns:p14="http://schemas.microsoft.com/office/powerpoint/2010/main" val="2257252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923FB4-9F34-49CF-B994-E2E066243A52}"/>
              </a:ext>
            </a:extLst>
          </p:cNvPr>
          <p:cNvSpPr>
            <a:spLocks noGrp="1"/>
          </p:cNvSpPr>
          <p:nvPr>
            <p:ph type="pic" sz="quarter" idx="16"/>
          </p:nvPr>
        </p:nvSpPr>
        <p:spPr>
          <a:xfrm>
            <a:off x="5439283" y="1310428"/>
            <a:ext cx="6072873" cy="4826575"/>
          </a:xfrm>
          <a:custGeom>
            <a:avLst/>
            <a:gdLst/>
            <a:ahLst/>
            <a:cxnLst/>
            <a:rect l="l" t="t" r="r" b="b"/>
            <a:pathLst>
              <a:path w="6072873" h="4826575">
                <a:moveTo>
                  <a:pt x="642032" y="0"/>
                </a:moveTo>
                <a:cubicBezTo>
                  <a:pt x="757850" y="0"/>
                  <a:pt x="863597" y="30214"/>
                  <a:pt x="959272" y="90640"/>
                </a:cubicBezTo>
                <a:cubicBezTo>
                  <a:pt x="1054948" y="151067"/>
                  <a:pt x="1120410" y="239189"/>
                  <a:pt x="1155658" y="355007"/>
                </a:cubicBezTo>
                <a:lnTo>
                  <a:pt x="1873224" y="2696538"/>
                </a:lnTo>
                <a:lnTo>
                  <a:pt x="2454830" y="400327"/>
                </a:lnTo>
                <a:cubicBezTo>
                  <a:pt x="2505186" y="239189"/>
                  <a:pt x="2588272" y="134701"/>
                  <a:pt x="2704090" y="86863"/>
                </a:cubicBezTo>
                <a:cubicBezTo>
                  <a:pt x="2819908" y="39026"/>
                  <a:pt x="2930690" y="15107"/>
                  <a:pt x="3036436" y="15107"/>
                </a:cubicBezTo>
                <a:cubicBezTo>
                  <a:pt x="3137147" y="15107"/>
                  <a:pt x="3244153" y="39026"/>
                  <a:pt x="3357453" y="86863"/>
                </a:cubicBezTo>
                <a:cubicBezTo>
                  <a:pt x="3470752" y="134701"/>
                  <a:pt x="3555098" y="239189"/>
                  <a:pt x="3610489" y="400327"/>
                </a:cubicBezTo>
                <a:lnTo>
                  <a:pt x="4207202" y="2696538"/>
                </a:lnTo>
                <a:lnTo>
                  <a:pt x="4917214" y="355007"/>
                </a:lnTo>
                <a:cubicBezTo>
                  <a:pt x="4952463" y="239189"/>
                  <a:pt x="5019184" y="151067"/>
                  <a:pt x="5117377" y="90640"/>
                </a:cubicBezTo>
                <a:cubicBezTo>
                  <a:pt x="5215571" y="30214"/>
                  <a:pt x="5322576" y="0"/>
                  <a:pt x="5438394" y="0"/>
                </a:cubicBezTo>
                <a:cubicBezTo>
                  <a:pt x="5534069" y="0"/>
                  <a:pt x="5624709" y="17625"/>
                  <a:pt x="5710314" y="52874"/>
                </a:cubicBezTo>
                <a:cubicBezTo>
                  <a:pt x="5826131" y="103229"/>
                  <a:pt x="5915512" y="174986"/>
                  <a:pt x="5978456" y="268143"/>
                </a:cubicBezTo>
                <a:cubicBezTo>
                  <a:pt x="6041400" y="361301"/>
                  <a:pt x="6072873" y="465789"/>
                  <a:pt x="6072873" y="581607"/>
                </a:cubicBezTo>
                <a:cubicBezTo>
                  <a:pt x="6072873" y="672246"/>
                  <a:pt x="6055249" y="755333"/>
                  <a:pt x="6020000" y="830866"/>
                </a:cubicBezTo>
                <a:lnTo>
                  <a:pt x="4773701" y="4479123"/>
                </a:lnTo>
                <a:cubicBezTo>
                  <a:pt x="4718310" y="4605011"/>
                  <a:pt x="4641518" y="4694392"/>
                  <a:pt x="4543325" y="4747265"/>
                </a:cubicBezTo>
                <a:cubicBezTo>
                  <a:pt x="4445132" y="4800138"/>
                  <a:pt x="4333091" y="4826575"/>
                  <a:pt x="4207202" y="4826575"/>
                </a:cubicBezTo>
                <a:cubicBezTo>
                  <a:pt x="4091384" y="4821540"/>
                  <a:pt x="3979343" y="4788809"/>
                  <a:pt x="3871079" y="4728382"/>
                </a:cubicBezTo>
                <a:cubicBezTo>
                  <a:pt x="3762815" y="4667955"/>
                  <a:pt x="3686022" y="4582351"/>
                  <a:pt x="3640703" y="4471569"/>
                </a:cubicBezTo>
                <a:lnTo>
                  <a:pt x="3036436" y="2575685"/>
                </a:lnTo>
                <a:lnTo>
                  <a:pt x="2439724" y="4479123"/>
                </a:lnTo>
                <a:cubicBezTo>
                  <a:pt x="2384333" y="4605011"/>
                  <a:pt x="2307540" y="4694392"/>
                  <a:pt x="2209347" y="4747265"/>
                </a:cubicBezTo>
                <a:cubicBezTo>
                  <a:pt x="2111154" y="4800138"/>
                  <a:pt x="1999113" y="4826575"/>
                  <a:pt x="1873224" y="4826575"/>
                </a:cubicBezTo>
                <a:cubicBezTo>
                  <a:pt x="1757407" y="4821540"/>
                  <a:pt x="1645366" y="4788809"/>
                  <a:pt x="1537102" y="4728382"/>
                </a:cubicBezTo>
                <a:cubicBezTo>
                  <a:pt x="1428837" y="4667955"/>
                  <a:pt x="1352045" y="4582351"/>
                  <a:pt x="1306725" y="4471569"/>
                </a:cubicBezTo>
                <a:lnTo>
                  <a:pt x="52873" y="830866"/>
                </a:lnTo>
                <a:cubicBezTo>
                  <a:pt x="17624" y="755333"/>
                  <a:pt x="0" y="674764"/>
                  <a:pt x="0" y="589160"/>
                </a:cubicBezTo>
                <a:cubicBezTo>
                  <a:pt x="0" y="473342"/>
                  <a:pt x="31472" y="368854"/>
                  <a:pt x="94416" y="275697"/>
                </a:cubicBezTo>
                <a:cubicBezTo>
                  <a:pt x="157361" y="182539"/>
                  <a:pt x="246742" y="110783"/>
                  <a:pt x="362559" y="60427"/>
                </a:cubicBezTo>
                <a:cubicBezTo>
                  <a:pt x="458235" y="20143"/>
                  <a:pt x="551392" y="0"/>
                  <a:pt x="642032" y="0"/>
                </a:cubicBezTo>
                <a:close/>
              </a:path>
            </a:pathLst>
          </a:custGeom>
        </p:spPr>
        <p:txBody>
          <a:bodyPr wrap="square">
            <a:noAutofit/>
          </a:bodyPr>
          <a:lstStyle/>
          <a:p>
            <a:endParaRPr lang="id-ID" dirty="0"/>
          </a:p>
        </p:txBody>
      </p:sp>
    </p:spTree>
    <p:extLst>
      <p:ext uri="{BB962C8B-B14F-4D97-AF65-F5344CB8AC3E}">
        <p14:creationId xmlns:p14="http://schemas.microsoft.com/office/powerpoint/2010/main" val="223894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2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70ABFD-39AF-4DD8-9CD5-19C5D8C6AEDE}"/>
              </a:ext>
            </a:extLst>
          </p:cNvPr>
          <p:cNvSpPr>
            <a:spLocks noGrp="1"/>
          </p:cNvSpPr>
          <p:nvPr>
            <p:ph type="pic" sz="quarter" idx="10"/>
          </p:nvPr>
        </p:nvSpPr>
        <p:spPr>
          <a:xfrm>
            <a:off x="6271339" y="1088106"/>
            <a:ext cx="4666209" cy="4664994"/>
          </a:xfrm>
          <a:prstGeom prst="ellipse">
            <a:avLst/>
          </a:prstGeom>
        </p:spPr>
        <p:txBody>
          <a:bodyPr/>
          <a:lstStyle/>
          <a:p>
            <a:endParaRPr lang="ru-RU"/>
          </a:p>
        </p:txBody>
      </p:sp>
    </p:spTree>
    <p:extLst>
      <p:ext uri="{BB962C8B-B14F-4D97-AF65-F5344CB8AC3E}">
        <p14:creationId xmlns:p14="http://schemas.microsoft.com/office/powerpoint/2010/main" val="3158341428"/>
      </p:ext>
    </p:extLst>
  </p:cSld>
  <p:clrMapOvr>
    <a:masterClrMapping/>
  </p:clrMapOvr>
  <p:transition spd="slow" advClick="0" advTm="100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E980-3B14-3344-83EC-FBC946278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B06687-D49D-7B48-91EC-FA6CB6686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04B9A-B3D2-ED4C-979E-453879FA9CAF}"/>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27949063-015D-E54A-9602-36EC26374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9B94A-5F4E-DB49-A9C9-9F13637DF81A}"/>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393956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lide #2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B3CB47-6EBE-405E-9862-E491AB065251}"/>
              </a:ext>
            </a:extLst>
          </p:cNvPr>
          <p:cNvSpPr>
            <a:spLocks noGrp="1"/>
          </p:cNvSpPr>
          <p:nvPr>
            <p:ph type="pic" sz="quarter" idx="10"/>
          </p:nvPr>
        </p:nvSpPr>
        <p:spPr>
          <a:xfrm>
            <a:off x="0" y="0"/>
            <a:ext cx="2855068" cy="3103666"/>
          </a:xfrm>
          <a:prstGeom prst="rect">
            <a:avLst/>
          </a:prstGeom>
        </p:spPr>
        <p:txBody>
          <a:bodyPr/>
          <a:lstStyle/>
          <a:p>
            <a:pPr lvl="0"/>
            <a:endParaRPr lang="ru-RU" noProof="0"/>
          </a:p>
        </p:txBody>
      </p:sp>
    </p:spTree>
    <p:extLst>
      <p:ext uri="{BB962C8B-B14F-4D97-AF65-F5344CB8AC3E}">
        <p14:creationId xmlns:p14="http://schemas.microsoft.com/office/powerpoint/2010/main" val="2692817779"/>
      </p:ext>
    </p:extLst>
  </p:cSld>
  <p:clrMapOvr>
    <a:masterClrMapping/>
  </p:clrMapOvr>
  <p:transition spd="slow" advClick="0" advTm="100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7A57-9C92-7747-9122-EF8ABE004F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D45F7-A0A4-0C40-BB0F-056CAD94C3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81A87-39B2-634B-ACA9-744ADACCE083}"/>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8EFB9526-8FE7-E844-9DC0-7297E15E8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03803-3D32-3C4C-ACFE-EF624F7D4C35}"/>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989254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5187-F6BE-EF4F-8522-BA1B37A4E1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A5BEA-D898-2246-8E32-DF59974C8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D53C1-5AA8-D14E-9451-AC17F7154A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4E0503-2079-384A-8196-BE1DB643B250}"/>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6" name="Footer Placeholder 5">
            <a:extLst>
              <a:ext uri="{FF2B5EF4-FFF2-40B4-BE49-F238E27FC236}">
                <a16:creationId xmlns:a16="http://schemas.microsoft.com/office/drawing/2014/main" id="{8F97B3E1-7398-7049-B972-AAFDF1E54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2EA53-9821-0141-9AB3-17BBE86595D0}"/>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331632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BFD6-4E39-0D45-B165-A9E35C4532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70A9B-1B96-3C4B-9C1E-6D6BF0916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180AB6-CA00-B846-9A8D-05F927ACF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1BAB23-2C81-3D46-A509-B62C3967C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B7958-D002-E442-BAF5-E5CC7FA8DD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27290-8BFD-6C4E-909A-9AF64758271D}"/>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8" name="Footer Placeholder 7">
            <a:extLst>
              <a:ext uri="{FF2B5EF4-FFF2-40B4-BE49-F238E27FC236}">
                <a16:creationId xmlns:a16="http://schemas.microsoft.com/office/drawing/2014/main" id="{051DD6DF-449E-1844-8913-3FF4FFE9F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9A6566-CBA0-0F40-92C5-7501D466E76B}"/>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3169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3C73-550F-0E47-A75B-851FDB1203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FF7C71-E28D-D645-8157-6CED80801A41}"/>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4" name="Footer Placeholder 3">
            <a:extLst>
              <a:ext uri="{FF2B5EF4-FFF2-40B4-BE49-F238E27FC236}">
                <a16:creationId xmlns:a16="http://schemas.microsoft.com/office/drawing/2014/main" id="{E5188A32-3358-3A45-ADB6-CAE970B869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E0855-7F64-B64D-9535-C5EE02E2F047}"/>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165940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4E853-F985-3B40-80F1-8AE246DF9504}"/>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3" name="Footer Placeholder 2">
            <a:extLst>
              <a:ext uri="{FF2B5EF4-FFF2-40B4-BE49-F238E27FC236}">
                <a16:creationId xmlns:a16="http://schemas.microsoft.com/office/drawing/2014/main" id="{21AD9FB5-353B-694A-B42A-E6076833D1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7C4F2-47EE-8E4E-AFD7-CC682F8FA992}"/>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856216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AB29-4FCE-9A4A-80D6-87C4AD0C18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A674A-46D8-074D-8481-8762363A0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2C5AB1-4CF3-C945-BFA7-B990137B9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6235F-D221-7B46-8F2A-0910D8CCDB17}"/>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6" name="Footer Placeholder 5">
            <a:extLst>
              <a:ext uri="{FF2B5EF4-FFF2-40B4-BE49-F238E27FC236}">
                <a16:creationId xmlns:a16="http://schemas.microsoft.com/office/drawing/2014/main" id="{E0975D39-AC6B-3448-A8FE-E6E23B57A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BAC1E-EAF9-5741-891C-35D321FAD992}"/>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286409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E46B-AE2A-7041-ACEA-D7ACD42DD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CC747-20BD-2D40-8B04-40F9CA4DF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401E9-C9BD-D247-A303-F8117F76A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8D136-08E1-7649-B858-B617779ED3E1}"/>
              </a:ext>
            </a:extLst>
          </p:cNvPr>
          <p:cNvSpPr>
            <a:spLocks noGrp="1"/>
          </p:cNvSpPr>
          <p:nvPr>
            <p:ph type="dt" sz="half" idx="10"/>
          </p:nvPr>
        </p:nvSpPr>
        <p:spPr/>
        <p:txBody>
          <a:bodyPr/>
          <a:lstStyle/>
          <a:p>
            <a:fld id="{F1588DD5-9688-6345-8B29-C9D67E630DC8}" type="datetimeFigureOut">
              <a:rPr lang="en-US" smtClean="0"/>
              <a:t>12/8/2021</a:t>
            </a:fld>
            <a:endParaRPr lang="en-US"/>
          </a:p>
        </p:txBody>
      </p:sp>
      <p:sp>
        <p:nvSpPr>
          <p:cNvPr id="6" name="Footer Placeholder 5">
            <a:extLst>
              <a:ext uri="{FF2B5EF4-FFF2-40B4-BE49-F238E27FC236}">
                <a16:creationId xmlns:a16="http://schemas.microsoft.com/office/drawing/2014/main" id="{8D172EB1-C964-D944-8199-B3029428F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04924-30FB-6043-A795-3E7403D44E0D}"/>
              </a:ext>
            </a:extLst>
          </p:cNvPr>
          <p:cNvSpPr>
            <a:spLocks noGrp="1"/>
          </p:cNvSpPr>
          <p:nvPr>
            <p:ph type="sldNum" sz="quarter" idx="12"/>
          </p:nvPr>
        </p:nvSpPr>
        <p:spPr/>
        <p:txBody>
          <a:bodyPr/>
          <a:lstStyle/>
          <a:p>
            <a:fld id="{5CE6F1D8-CE85-0641-B269-E694BD1935EC}" type="slidenum">
              <a:rPr lang="en-US" smtClean="0"/>
              <a:t>‹#›</a:t>
            </a:fld>
            <a:endParaRPr lang="en-US"/>
          </a:p>
        </p:txBody>
      </p:sp>
    </p:spTree>
    <p:extLst>
      <p:ext uri="{BB962C8B-B14F-4D97-AF65-F5344CB8AC3E}">
        <p14:creationId xmlns:p14="http://schemas.microsoft.com/office/powerpoint/2010/main" val="280516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883FD-E5BF-5948-8585-428918FC7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2F7D83-3191-9147-B7A4-332B388BF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821FE-F7B8-6740-B535-D62F052FB8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88DD5-9688-6345-8B29-C9D67E630DC8}" type="datetimeFigureOut">
              <a:rPr lang="en-US" smtClean="0"/>
              <a:t>12/8/2021</a:t>
            </a:fld>
            <a:endParaRPr lang="en-US"/>
          </a:p>
        </p:txBody>
      </p:sp>
      <p:sp>
        <p:nvSpPr>
          <p:cNvPr id="5" name="Footer Placeholder 4">
            <a:extLst>
              <a:ext uri="{FF2B5EF4-FFF2-40B4-BE49-F238E27FC236}">
                <a16:creationId xmlns:a16="http://schemas.microsoft.com/office/drawing/2014/main" id="{6B6387B4-2066-5F42-996A-82E174A5E4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2E009D-E863-1B47-A0B9-FC6CDFCC0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6F1D8-CE85-0641-B269-E694BD1935EC}" type="slidenum">
              <a:rPr lang="en-US" smtClean="0"/>
              <a:t>‹#›</a:t>
            </a:fld>
            <a:endParaRPr lang="en-US"/>
          </a:p>
        </p:txBody>
      </p:sp>
    </p:spTree>
    <p:extLst>
      <p:ext uri="{BB962C8B-B14F-4D97-AF65-F5344CB8AC3E}">
        <p14:creationId xmlns:p14="http://schemas.microsoft.com/office/powerpoint/2010/main" val="295931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7" r:id="rId14"/>
    <p:sldLayoutId id="2147483679" r:id="rId15"/>
    <p:sldLayoutId id="2147483681" r:id="rId16"/>
    <p:sldLayoutId id="2147483682" r:id="rId17"/>
    <p:sldLayoutId id="2147483683" r:id="rId18"/>
    <p:sldLayoutId id="2147483684" r:id="rId19"/>
    <p:sldLayoutId id="214748368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rot="10800000">
            <a:off x="1" y="0"/>
            <a:ext cx="6319661" cy="6858003"/>
          </a:xfrm>
          <a:custGeom>
            <a:avLst/>
            <a:gdLst>
              <a:gd name="connsiteX0" fmla="*/ 3159830 w 6319661"/>
              <a:gd name="connsiteY0" fmla="*/ 2481943 h 6858003"/>
              <a:gd name="connsiteX1" fmla="*/ 0 w 6319661"/>
              <a:gd name="connsiteY1" fmla="*/ 0 h 6858003"/>
              <a:gd name="connsiteX2" fmla="*/ 6319661 w 6319661"/>
              <a:gd name="connsiteY2" fmla="*/ 0 h 6858003"/>
              <a:gd name="connsiteX3" fmla="*/ 6319661 w 6319661"/>
              <a:gd name="connsiteY3" fmla="*/ 6858003 h 6858003"/>
              <a:gd name="connsiteX4" fmla="*/ 1 w 6319661"/>
              <a:gd name="connsiteY4" fmla="*/ 6858003 h 6858003"/>
              <a:gd name="connsiteX5" fmla="*/ 3159831 w 6319661"/>
              <a:gd name="connsiteY5" fmla="*/ 437606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9661" h="6858003">
                <a:moveTo>
                  <a:pt x="3159830" y="2481943"/>
                </a:moveTo>
                <a:lnTo>
                  <a:pt x="0" y="0"/>
                </a:lnTo>
                <a:lnTo>
                  <a:pt x="6319661" y="0"/>
                </a:lnTo>
                <a:close/>
                <a:moveTo>
                  <a:pt x="6319661" y="6858003"/>
                </a:moveTo>
                <a:lnTo>
                  <a:pt x="1" y="6858003"/>
                </a:lnTo>
                <a:lnTo>
                  <a:pt x="3159831" y="4376060"/>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5" name="Freeform 4"/>
          <p:cNvSpPr/>
          <p:nvPr/>
        </p:nvSpPr>
        <p:spPr>
          <a:xfrm rot="10800000">
            <a:off x="0" y="-10598"/>
            <a:ext cx="6319662" cy="6868598"/>
          </a:xfrm>
          <a:custGeom>
            <a:avLst/>
            <a:gdLst>
              <a:gd name="connsiteX0" fmla="*/ 6319662 w 6319662"/>
              <a:gd name="connsiteY0" fmla="*/ 6868598 h 6868598"/>
              <a:gd name="connsiteX1" fmla="*/ 6001395 w 6319662"/>
              <a:gd name="connsiteY1" fmla="*/ 6852528 h 6868598"/>
              <a:gd name="connsiteX2" fmla="*/ 3283196 w 6319662"/>
              <a:gd name="connsiteY2" fmla="*/ 4979976 h 6868598"/>
              <a:gd name="connsiteX3" fmla="*/ 3159831 w 6319662"/>
              <a:gd name="connsiteY3" fmla="*/ 4704812 h 6868598"/>
              <a:gd name="connsiteX4" fmla="*/ 3036466 w 6319662"/>
              <a:gd name="connsiteY4" fmla="*/ 4979976 h 6868598"/>
              <a:gd name="connsiteX5" fmla="*/ 318268 w 6319662"/>
              <a:gd name="connsiteY5" fmla="*/ 6852528 h 6868598"/>
              <a:gd name="connsiteX6" fmla="*/ 0 w 6319662"/>
              <a:gd name="connsiteY6" fmla="*/ 6868598 h 6868598"/>
              <a:gd name="connsiteX7" fmla="*/ 0 w 6319662"/>
              <a:gd name="connsiteY7" fmla="*/ 5336454 h 6868598"/>
              <a:gd name="connsiteX8" fmla="*/ 161614 w 6319662"/>
              <a:gd name="connsiteY8" fmla="*/ 5328294 h 6868598"/>
              <a:gd name="connsiteX9" fmla="*/ 1870781 w 6319662"/>
              <a:gd name="connsiteY9" fmla="*/ 3434299 h 6868598"/>
              <a:gd name="connsiteX10" fmla="*/ 161614 w 6319662"/>
              <a:gd name="connsiteY10" fmla="*/ 1540304 h 6868598"/>
              <a:gd name="connsiteX11" fmla="*/ 0 w 6319662"/>
              <a:gd name="connsiteY11" fmla="*/ 1532144 h 6868598"/>
              <a:gd name="connsiteX12" fmla="*/ 0 w 6319662"/>
              <a:gd name="connsiteY12" fmla="*/ 0 h 6868598"/>
              <a:gd name="connsiteX13" fmla="*/ 318268 w 6319662"/>
              <a:gd name="connsiteY13" fmla="*/ 16071 h 6868598"/>
              <a:gd name="connsiteX14" fmla="*/ 3036466 w 6319662"/>
              <a:gd name="connsiteY14" fmla="*/ 1888622 h 6868598"/>
              <a:gd name="connsiteX15" fmla="*/ 3159831 w 6319662"/>
              <a:gd name="connsiteY15" fmla="*/ 2163786 h 6868598"/>
              <a:gd name="connsiteX16" fmla="*/ 3283196 w 6319662"/>
              <a:gd name="connsiteY16" fmla="*/ 1888622 h 6868598"/>
              <a:gd name="connsiteX17" fmla="*/ 6001395 w 6319662"/>
              <a:gd name="connsiteY17" fmla="*/ 16071 h 6868598"/>
              <a:gd name="connsiteX18" fmla="*/ 6319662 w 6319662"/>
              <a:gd name="connsiteY18" fmla="*/ 0 h 6868598"/>
              <a:gd name="connsiteX19" fmla="*/ 6319662 w 6319662"/>
              <a:gd name="connsiteY19" fmla="*/ 1532144 h 6868598"/>
              <a:gd name="connsiteX20" fmla="*/ 6158048 w 6319662"/>
              <a:gd name="connsiteY20" fmla="*/ 1540304 h 6868598"/>
              <a:gd name="connsiteX21" fmla="*/ 4448881 w 6319662"/>
              <a:gd name="connsiteY21" fmla="*/ 3434299 h 6868598"/>
              <a:gd name="connsiteX22" fmla="*/ 6158048 w 6319662"/>
              <a:gd name="connsiteY22" fmla="*/ 5328294 h 6868598"/>
              <a:gd name="connsiteX23" fmla="*/ 6319662 w 6319662"/>
              <a:gd name="connsiteY23" fmla="*/ 5336454 h 686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9662" h="6868598">
                <a:moveTo>
                  <a:pt x="6319662" y="6868598"/>
                </a:moveTo>
                <a:lnTo>
                  <a:pt x="6001395" y="6852528"/>
                </a:lnTo>
                <a:cubicBezTo>
                  <a:pt x="4810226" y="6731558"/>
                  <a:pt x="3798931" y="6002144"/>
                  <a:pt x="3283196" y="4979976"/>
                </a:cubicBezTo>
                <a:lnTo>
                  <a:pt x="3159831" y="4704812"/>
                </a:lnTo>
                <a:lnTo>
                  <a:pt x="3036466" y="4979976"/>
                </a:lnTo>
                <a:cubicBezTo>
                  <a:pt x="2520731" y="6002144"/>
                  <a:pt x="1509436" y="6731558"/>
                  <a:pt x="318268" y="6852528"/>
                </a:cubicBezTo>
                <a:lnTo>
                  <a:pt x="0" y="6868598"/>
                </a:lnTo>
                <a:lnTo>
                  <a:pt x="0" y="5336454"/>
                </a:lnTo>
                <a:lnTo>
                  <a:pt x="161614" y="5328294"/>
                </a:lnTo>
                <a:cubicBezTo>
                  <a:pt x="1121627" y="5230800"/>
                  <a:pt x="1870781" y="4420036"/>
                  <a:pt x="1870781" y="3434299"/>
                </a:cubicBezTo>
                <a:cubicBezTo>
                  <a:pt x="1870781" y="2448562"/>
                  <a:pt x="1121627" y="1637801"/>
                  <a:pt x="161614" y="1540304"/>
                </a:cubicBezTo>
                <a:lnTo>
                  <a:pt x="0" y="1532144"/>
                </a:lnTo>
                <a:lnTo>
                  <a:pt x="0" y="0"/>
                </a:lnTo>
                <a:lnTo>
                  <a:pt x="318268" y="16071"/>
                </a:lnTo>
                <a:cubicBezTo>
                  <a:pt x="1509436" y="137041"/>
                  <a:pt x="2520731" y="866454"/>
                  <a:pt x="3036466" y="1888622"/>
                </a:cubicBezTo>
                <a:lnTo>
                  <a:pt x="3159831" y="2163786"/>
                </a:lnTo>
                <a:lnTo>
                  <a:pt x="3283196" y="1888622"/>
                </a:lnTo>
                <a:cubicBezTo>
                  <a:pt x="3798931" y="866454"/>
                  <a:pt x="4810226" y="137041"/>
                  <a:pt x="6001395" y="16071"/>
                </a:cubicBezTo>
                <a:lnTo>
                  <a:pt x="6319662" y="0"/>
                </a:lnTo>
                <a:lnTo>
                  <a:pt x="6319662" y="1532144"/>
                </a:lnTo>
                <a:lnTo>
                  <a:pt x="6158048" y="1540304"/>
                </a:lnTo>
                <a:cubicBezTo>
                  <a:pt x="5198036" y="1637799"/>
                  <a:pt x="4448881" y="2448562"/>
                  <a:pt x="4448881" y="3434299"/>
                </a:cubicBezTo>
                <a:cubicBezTo>
                  <a:pt x="4448881" y="4420036"/>
                  <a:pt x="5198036" y="5230798"/>
                  <a:pt x="6158048" y="5328294"/>
                </a:cubicBezTo>
                <a:lnTo>
                  <a:pt x="6319662" y="5336454"/>
                </a:lnTo>
                <a:close/>
              </a:path>
            </a:pathLst>
          </a:custGeom>
          <a:solidFill>
            <a:schemeClr val="bg1"/>
          </a:solidFill>
          <a:ln>
            <a:noFill/>
          </a:ln>
          <a:effectLst>
            <a:outerShdw blurRad="3937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39043" y="3299582"/>
            <a:ext cx="4169731" cy="1015663"/>
          </a:xfrm>
          <a:prstGeom prst="rect">
            <a:avLst/>
          </a:prstGeom>
          <a:noFill/>
        </p:spPr>
        <p:txBody>
          <a:bodyPr wrap="none" rtlCol="0">
            <a:spAutoFit/>
          </a:bodyPr>
          <a:lstStyle/>
          <a:p>
            <a:r>
              <a:rPr lang="en-US" sz="6000" b="1" dirty="0">
                <a:solidFill>
                  <a:schemeClr val="tx1">
                    <a:lumMod val="85000"/>
                    <a:lumOff val="15000"/>
                  </a:schemeClr>
                </a:solidFill>
                <a:latin typeface="Biome" panose="020B0503030204020804" pitchFamily="34" charset="0"/>
                <a:cs typeface="Biome" panose="020B0503030204020804" pitchFamily="34" charset="0"/>
              </a:rPr>
              <a:t>ISO 27001</a:t>
            </a:r>
          </a:p>
        </p:txBody>
      </p:sp>
      <p:pic>
        <p:nvPicPr>
          <p:cNvPr id="17" name="Picture Placeholder 16" descr="A picture containing outdoor, snow, harbor&#10;&#10;Description automatically generated">
            <a:extLst>
              <a:ext uri="{FF2B5EF4-FFF2-40B4-BE49-F238E27FC236}">
                <a16:creationId xmlns:a16="http://schemas.microsoft.com/office/drawing/2014/main" id="{107B0BF4-43E8-2B47-AAF8-7B18663D954A}"/>
              </a:ext>
            </a:extLst>
          </p:cNvPr>
          <p:cNvPicPr>
            <a:picLocks noGrp="1" noChangeAspect="1"/>
          </p:cNvPicPr>
          <p:nvPr>
            <p:ph type="pic" sz="quarter" idx="12"/>
          </p:nvPr>
        </p:nvPicPr>
        <p:blipFill>
          <a:blip r:embed="rId2"/>
          <a:srcRect t="13811" b="13811"/>
          <a:stretch>
            <a:fillRect/>
          </a:stretch>
        </p:blipFill>
        <p:spPr/>
      </p:pic>
    </p:spTree>
    <p:extLst>
      <p:ext uri="{BB962C8B-B14F-4D97-AF65-F5344CB8AC3E}">
        <p14:creationId xmlns:p14="http://schemas.microsoft.com/office/powerpoint/2010/main" val="4263307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2232837" y="1600200"/>
            <a:ext cx="8913001" cy="3230318"/>
            <a:chOff x="946150" y="3733800"/>
            <a:chExt cx="15509876" cy="6460635"/>
          </a:xfrm>
        </p:grpSpPr>
        <p:grpSp>
          <p:nvGrpSpPr>
            <p:cNvPr id="16389" name="Group 10">
              <a:extLst>
                <a:ext uri="{FF2B5EF4-FFF2-40B4-BE49-F238E27FC236}">
                  <a16:creationId xmlns:a16="http://schemas.microsoft.com/office/drawing/2014/main" id="{72492E37-9E21-1846-9FBB-4C2C507D7428}"/>
                </a:ext>
              </a:extLst>
            </p:cNvPr>
            <p:cNvGrpSpPr>
              <a:grpSpLocks/>
            </p:cNvGrpSpPr>
            <p:nvPr/>
          </p:nvGrpSpPr>
          <p:grpSpPr bwMode="auto">
            <a:xfrm>
              <a:off x="946150" y="3733800"/>
              <a:ext cx="15509876" cy="4964514"/>
              <a:chOff x="946150" y="5470018"/>
              <a:chExt cx="15509876" cy="4964514"/>
            </a:xfrm>
          </p:grpSpPr>
          <p:grpSp>
            <p:nvGrpSpPr>
              <p:cNvPr id="16391" name="Group 7">
                <a:extLst>
                  <a:ext uri="{FF2B5EF4-FFF2-40B4-BE49-F238E27FC236}">
                    <a16:creationId xmlns:a16="http://schemas.microsoft.com/office/drawing/2014/main" id="{2E303326-E4E1-CF4A-AFF9-6E3F4C5F3460}"/>
                  </a:ext>
                </a:extLst>
              </p:cNvPr>
              <p:cNvGrpSpPr>
                <a:grpSpLocks/>
              </p:cNvGrpSpPr>
              <p:nvPr/>
            </p:nvGrpSpPr>
            <p:grpSpPr bwMode="auto">
              <a:xfrm>
                <a:off x="1063625" y="5470018"/>
                <a:ext cx="2667000" cy="1676400"/>
                <a:chOff x="1063625" y="536069"/>
                <a:chExt cx="2667000" cy="1676400"/>
              </a:xfrm>
            </p:grpSpPr>
            <p:sp>
              <p:nvSpPr>
                <p:cNvPr id="5" name="TextBox 4">
                  <a:extLst>
                    <a:ext uri="{FF2B5EF4-FFF2-40B4-BE49-F238E27FC236}">
                      <a16:creationId xmlns:a16="http://schemas.microsoft.com/office/drawing/2014/main" id="{455075C1-CECD-4CE9-A423-8D1DA3F6BFD6}"/>
                    </a:ext>
                  </a:extLst>
                </p:cNvPr>
                <p:cNvSpPr txBox="1"/>
                <p:nvPr/>
              </p:nvSpPr>
              <p:spPr>
                <a:xfrm>
                  <a:off x="1063625" y="536069"/>
                  <a:ext cx="2667000" cy="1190456"/>
                </a:xfrm>
                <a:prstGeom prst="rect">
                  <a:avLst/>
                </a:prstGeom>
                <a:noFill/>
              </p:spPr>
              <p:txBody>
                <a:bodyPr>
                  <a:spAutoFit/>
                </a:bodyPr>
                <a:lstStyle/>
                <a:p>
                  <a:pPr defTabSz="914217">
                    <a:lnSpc>
                      <a:spcPct val="80000"/>
                    </a:lnSpc>
                    <a:defRPr/>
                  </a:pPr>
                  <a:r>
                    <a:rPr lang="en-US" sz="4000" b="1" kern="100" dirty="0">
                      <a:solidFill>
                        <a:schemeClr val="bg1"/>
                      </a:solidFill>
                      <a:latin typeface="Antonio" panose="02000503000000000000" pitchFamily="2" charset="0"/>
                    </a:rPr>
                    <a:t>02.</a:t>
                  </a:r>
                  <a:endParaRPr lang="ru-RU" sz="4000" b="1" kern="100" dirty="0">
                    <a:solidFill>
                      <a:schemeClr val="bg1"/>
                    </a:solidFill>
                    <a:latin typeface="Montserrat" panose="00000500000000000000" pitchFamily="50" charset="-52"/>
                  </a:endParaRPr>
                </a:p>
              </p:txBody>
            </p:sp>
            <p:cxnSp>
              <p:nvCxnSpPr>
                <p:cNvPr id="6" name="Straight Connector 5">
                  <a:extLst>
                    <a:ext uri="{FF2B5EF4-FFF2-40B4-BE49-F238E27FC236}">
                      <a16:creationId xmlns:a16="http://schemas.microsoft.com/office/drawing/2014/main" id="{C15FA3EE-1D06-426D-B27F-50A89CCF4865}"/>
                    </a:ext>
                  </a:extLst>
                </p:cNvPr>
                <p:cNvCxnSpPr>
                  <a:cxnSpLocks/>
                </p:cNvCxnSpPr>
                <p:nvPr/>
              </p:nvCxnSpPr>
              <p:spPr>
                <a:xfrm>
                  <a:off x="1216025" y="2212469"/>
                  <a:ext cx="2514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B1EE57C-11FA-4355-A43E-1F440F1B0E7B}"/>
                  </a:ext>
                </a:extLst>
              </p:cNvPr>
              <p:cNvSpPr txBox="1"/>
              <p:nvPr/>
            </p:nvSpPr>
            <p:spPr>
              <a:xfrm>
                <a:off x="946150" y="8265605"/>
                <a:ext cx="15509876" cy="2168927"/>
              </a:xfrm>
              <a:prstGeom prst="rect">
                <a:avLst/>
              </a:prstGeom>
              <a:noFill/>
            </p:spPr>
            <p:txBody>
              <a:bodyPr>
                <a:spAutoFit/>
              </a:bodyPr>
              <a:lstStyle/>
              <a:p>
                <a:pPr defTabSz="914217">
                  <a:lnSpc>
                    <a:spcPct val="80000"/>
                  </a:lnSpc>
                  <a:defRPr/>
                </a:pPr>
                <a:r>
                  <a:rPr lang="en-US" sz="8000" b="1" kern="100" spc="-150" dirty="0">
                    <a:solidFill>
                      <a:schemeClr val="bg1"/>
                    </a:solidFill>
                    <a:latin typeface="Montserrat" panose="00000500000000000000" pitchFamily="50" charset="-52"/>
                  </a:rPr>
                  <a:t>Getting Involved</a:t>
                </a:r>
                <a:endParaRPr lang="ru-RU" sz="8000" b="1" kern="100" spc="-150" dirty="0">
                  <a:solidFill>
                    <a:schemeClr val="bg1"/>
                  </a:solidFill>
                  <a:latin typeface="Montserrat" panose="00000500000000000000" pitchFamily="50" charset="-52"/>
                </a:endParaRPr>
              </a:p>
            </p:txBody>
          </p:sp>
        </p:gr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1337835401"/>
      </p:ext>
    </p:extLst>
  </p:cSld>
  <p:clrMapOvr>
    <a:masterClrMapping/>
  </p:clrMapOvr>
  <p:transition spd="slow" advClick="0" advTm="1000">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533400" y="2751408"/>
            <a:ext cx="4151314" cy="160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nSpc>
                <a:spcPct val="150000"/>
              </a:lnSpc>
            </a:pPr>
            <a:endParaRPr lang="en-US" sz="1600" dirty="0">
              <a:solidFill>
                <a:schemeClr val="tx2"/>
              </a:solidFill>
              <a:latin typeface="Open Sans" panose="020B0606030504020204" pitchFamily="34" charset="0"/>
            </a:endParaRPr>
          </a:p>
          <a:p>
            <a:pPr marL="228600" lvl="0" indent="-215900">
              <a:lnSpc>
                <a:spcPct val="90000"/>
              </a:lnSpc>
              <a:buClr>
                <a:schemeClr val="dk1"/>
              </a:buClr>
              <a:buSzPct val="100000"/>
              <a:buChar char="•"/>
            </a:pPr>
            <a:r>
              <a:rPr lang="en-US" sz="1600" dirty="0"/>
              <a:t>Help company achieve ISO certification</a:t>
            </a:r>
          </a:p>
          <a:p>
            <a:pPr marL="228600" lvl="0" indent="-215900">
              <a:lnSpc>
                <a:spcPct val="90000"/>
              </a:lnSpc>
              <a:spcBef>
                <a:spcPts val="1000"/>
              </a:spcBef>
              <a:buClr>
                <a:schemeClr val="dk1"/>
              </a:buClr>
              <a:buSzPct val="100000"/>
              <a:buChar char="•"/>
            </a:pPr>
            <a:r>
              <a:rPr lang="en-US" sz="1600" dirty="0"/>
              <a:t>Help company maintain certification</a:t>
            </a:r>
          </a:p>
          <a:p>
            <a:pPr marL="228600" lvl="0" indent="-215900">
              <a:lnSpc>
                <a:spcPct val="90000"/>
              </a:lnSpc>
              <a:spcBef>
                <a:spcPts val="1000"/>
              </a:spcBef>
              <a:buClr>
                <a:schemeClr val="dk1"/>
              </a:buClr>
              <a:buSzPct val="100000"/>
              <a:buChar char="•"/>
            </a:pPr>
            <a:r>
              <a:rPr lang="en-US" sz="1600" dirty="0"/>
              <a:t>Security Policy may be based on ISO</a:t>
            </a:r>
          </a:p>
          <a:p>
            <a:pPr marL="228600" lvl="0" indent="-215265">
              <a:lnSpc>
                <a:spcPct val="90000"/>
              </a:lnSpc>
              <a:buClr>
                <a:schemeClr val="dk1"/>
              </a:buClr>
              <a:buSzPct val="100000"/>
              <a:buChar char="•"/>
            </a:pPr>
            <a:endParaRPr lang="en-US" sz="1600" b="1" dirty="0"/>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1087670"/>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Ways to get involved</a:t>
            </a:r>
            <a:endParaRPr lang="ru-RU" sz="4000" b="1" kern="100" dirty="0">
              <a:solidFill>
                <a:schemeClr val="accent1"/>
              </a:solidFill>
              <a:latin typeface="Montserrat" panose="00000500000000000000" pitchFamily="50" charset="-52"/>
            </a:endParaRPr>
          </a:p>
        </p:txBody>
      </p:sp>
      <p:pic>
        <p:nvPicPr>
          <p:cNvPr id="10" name="Picture Placeholder 9" descr="A person in a library&#10;&#10;Description automatically generated with low confidence">
            <a:extLst>
              <a:ext uri="{FF2B5EF4-FFF2-40B4-BE49-F238E27FC236}">
                <a16:creationId xmlns:a16="http://schemas.microsoft.com/office/drawing/2014/main" id="{378E8976-6261-4042-ACFB-EAFA9126BE11}"/>
              </a:ext>
            </a:extLst>
          </p:cNvPr>
          <p:cNvPicPr>
            <a:picLocks noGrp="1" noChangeAspect="1"/>
          </p:cNvPicPr>
          <p:nvPr>
            <p:ph type="pic" sz="quarter" idx="10"/>
          </p:nvPr>
        </p:nvPicPr>
        <p:blipFill>
          <a:blip r:embed="rId3"/>
          <a:srcRect t="16640" b="16640"/>
          <a:stretch>
            <a:fillRect/>
          </a:stretch>
        </p:blipFill>
        <p:spPr>
          <a:xfrm>
            <a:off x="5639968" y="1221182"/>
            <a:ext cx="4666209" cy="4664994"/>
          </a:xfrm>
        </p:spPr>
      </p:pic>
    </p:spTree>
    <p:extLst>
      <p:ext uri="{BB962C8B-B14F-4D97-AF65-F5344CB8AC3E}">
        <p14:creationId xmlns:p14="http://schemas.microsoft.com/office/powerpoint/2010/main" val="2042666695"/>
      </p:ext>
    </p:extLst>
  </p:cSld>
  <p:clrMapOvr>
    <a:masterClrMapping/>
  </p:clrMapOvr>
  <p:transition spd="slow" advClick="0" advTm="1000">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2232837" y="1600200"/>
            <a:ext cx="8913001" cy="3467143"/>
            <a:chOff x="946150" y="3733800"/>
            <a:chExt cx="15509876" cy="6934284"/>
          </a:xfrm>
        </p:grpSpPr>
        <p:grpSp>
          <p:nvGrpSpPr>
            <p:cNvPr id="16389" name="Group 10">
              <a:extLst>
                <a:ext uri="{FF2B5EF4-FFF2-40B4-BE49-F238E27FC236}">
                  <a16:creationId xmlns:a16="http://schemas.microsoft.com/office/drawing/2014/main" id="{72492E37-9E21-1846-9FBB-4C2C507D7428}"/>
                </a:ext>
              </a:extLst>
            </p:cNvPr>
            <p:cNvGrpSpPr>
              <a:grpSpLocks/>
            </p:cNvGrpSpPr>
            <p:nvPr/>
          </p:nvGrpSpPr>
          <p:grpSpPr bwMode="auto">
            <a:xfrm>
              <a:off x="946150" y="3733800"/>
              <a:ext cx="15509876" cy="6934284"/>
              <a:chOff x="946150" y="5470018"/>
              <a:chExt cx="15509876" cy="6934284"/>
            </a:xfrm>
          </p:grpSpPr>
          <p:grpSp>
            <p:nvGrpSpPr>
              <p:cNvPr id="16391" name="Group 7">
                <a:extLst>
                  <a:ext uri="{FF2B5EF4-FFF2-40B4-BE49-F238E27FC236}">
                    <a16:creationId xmlns:a16="http://schemas.microsoft.com/office/drawing/2014/main" id="{2E303326-E4E1-CF4A-AFF9-6E3F4C5F3460}"/>
                  </a:ext>
                </a:extLst>
              </p:cNvPr>
              <p:cNvGrpSpPr>
                <a:grpSpLocks/>
              </p:cNvGrpSpPr>
              <p:nvPr/>
            </p:nvGrpSpPr>
            <p:grpSpPr bwMode="auto">
              <a:xfrm>
                <a:off x="1063625" y="5470018"/>
                <a:ext cx="2667000" cy="1676400"/>
                <a:chOff x="1063625" y="536069"/>
                <a:chExt cx="2667000" cy="1676400"/>
              </a:xfrm>
            </p:grpSpPr>
            <p:sp>
              <p:nvSpPr>
                <p:cNvPr id="5" name="TextBox 4">
                  <a:extLst>
                    <a:ext uri="{FF2B5EF4-FFF2-40B4-BE49-F238E27FC236}">
                      <a16:creationId xmlns:a16="http://schemas.microsoft.com/office/drawing/2014/main" id="{455075C1-CECD-4CE9-A423-8D1DA3F6BFD6}"/>
                    </a:ext>
                  </a:extLst>
                </p:cNvPr>
                <p:cNvSpPr txBox="1"/>
                <p:nvPr/>
              </p:nvSpPr>
              <p:spPr>
                <a:xfrm>
                  <a:off x="1063625" y="536069"/>
                  <a:ext cx="2667000" cy="1190456"/>
                </a:xfrm>
                <a:prstGeom prst="rect">
                  <a:avLst/>
                </a:prstGeom>
                <a:noFill/>
              </p:spPr>
              <p:txBody>
                <a:bodyPr>
                  <a:spAutoFit/>
                </a:bodyPr>
                <a:lstStyle/>
                <a:p>
                  <a:pPr defTabSz="914217">
                    <a:lnSpc>
                      <a:spcPct val="80000"/>
                    </a:lnSpc>
                    <a:defRPr/>
                  </a:pPr>
                  <a:r>
                    <a:rPr lang="en-US" sz="4000" b="1" kern="100" dirty="0">
                      <a:solidFill>
                        <a:schemeClr val="bg1"/>
                      </a:solidFill>
                      <a:latin typeface="Antonio" panose="02000503000000000000" pitchFamily="2" charset="0"/>
                    </a:rPr>
                    <a:t>03.</a:t>
                  </a:r>
                  <a:endParaRPr lang="ru-RU" sz="4000" b="1" kern="100" dirty="0">
                    <a:solidFill>
                      <a:schemeClr val="bg1"/>
                    </a:solidFill>
                    <a:latin typeface="Montserrat" panose="00000500000000000000" pitchFamily="50" charset="-52"/>
                  </a:endParaRPr>
                </a:p>
              </p:txBody>
            </p:sp>
            <p:cxnSp>
              <p:nvCxnSpPr>
                <p:cNvPr id="6" name="Straight Connector 5">
                  <a:extLst>
                    <a:ext uri="{FF2B5EF4-FFF2-40B4-BE49-F238E27FC236}">
                      <a16:creationId xmlns:a16="http://schemas.microsoft.com/office/drawing/2014/main" id="{C15FA3EE-1D06-426D-B27F-50A89CCF4865}"/>
                    </a:ext>
                  </a:extLst>
                </p:cNvPr>
                <p:cNvCxnSpPr>
                  <a:cxnSpLocks/>
                </p:cNvCxnSpPr>
                <p:nvPr/>
              </p:nvCxnSpPr>
              <p:spPr>
                <a:xfrm>
                  <a:off x="1216025" y="2212469"/>
                  <a:ext cx="2514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B1EE57C-11FA-4355-A43E-1F440F1B0E7B}"/>
                  </a:ext>
                </a:extLst>
              </p:cNvPr>
              <p:cNvSpPr txBox="1"/>
              <p:nvPr/>
            </p:nvSpPr>
            <p:spPr>
              <a:xfrm>
                <a:off x="946150" y="8265605"/>
                <a:ext cx="15509876" cy="4138697"/>
              </a:xfrm>
              <a:prstGeom prst="rect">
                <a:avLst/>
              </a:prstGeom>
              <a:noFill/>
            </p:spPr>
            <p:txBody>
              <a:bodyPr>
                <a:spAutoFit/>
              </a:bodyPr>
              <a:lstStyle/>
              <a:p>
                <a:pPr defTabSz="914217">
                  <a:lnSpc>
                    <a:spcPct val="80000"/>
                  </a:lnSpc>
                  <a:defRPr/>
                </a:pPr>
                <a:r>
                  <a:rPr lang="en-US" sz="8000" b="1" kern="100" spc="-150" dirty="0">
                    <a:solidFill>
                      <a:schemeClr val="bg1"/>
                    </a:solidFill>
                    <a:latin typeface="Montserrat" panose="00000500000000000000" pitchFamily="50" charset="-52"/>
                  </a:rPr>
                  <a:t>ISO 27001 Controls</a:t>
                </a:r>
                <a:endParaRPr lang="ru-RU" sz="8000" b="1" kern="100" spc="-150" dirty="0">
                  <a:solidFill>
                    <a:schemeClr val="bg1"/>
                  </a:solidFill>
                  <a:latin typeface="Montserrat" panose="00000500000000000000" pitchFamily="50" charset="-52"/>
                </a:endParaRPr>
              </a:p>
            </p:txBody>
          </p:sp>
        </p:gr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2551574169"/>
      </p:ext>
    </p:extLst>
  </p:cSld>
  <p:clrMapOvr>
    <a:masterClrMapping/>
  </p:clrMapOvr>
  <p:transition spd="slow" advClick="0" advTm="1000">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533400" y="3259408"/>
            <a:ext cx="41513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lvl="0">
              <a:lnSpc>
                <a:spcPct val="90000"/>
              </a:lnSpc>
              <a:buClr>
                <a:schemeClr val="dk1"/>
              </a:buClr>
              <a:buSzPts val="2800"/>
            </a:pPr>
            <a:r>
              <a:rPr lang="en-US" sz="1600" dirty="0"/>
              <a:t>Safeguards or countermeasures to avoid, detect, counteract, or minimize security risks.</a:t>
            </a:r>
          </a:p>
          <a:p>
            <a:pPr lvl="0">
              <a:lnSpc>
                <a:spcPct val="90000"/>
              </a:lnSpc>
              <a:buClr>
                <a:schemeClr val="dk1"/>
              </a:buClr>
              <a:buSzPts val="2800"/>
            </a:pPr>
            <a:endParaRPr lang="en-US" sz="1600" dirty="0"/>
          </a:p>
          <a:p>
            <a:pPr lvl="0">
              <a:lnSpc>
                <a:spcPct val="90000"/>
              </a:lnSpc>
              <a:buClr>
                <a:schemeClr val="dk1"/>
              </a:buClr>
              <a:buSzPts val="2800"/>
            </a:pPr>
            <a:r>
              <a:rPr lang="en-US" sz="1600" dirty="0"/>
              <a:t>They may be referred to as clauses in ISO. </a:t>
            </a:r>
          </a:p>
          <a:p>
            <a:pPr marL="228600" lvl="0" indent="-215265">
              <a:lnSpc>
                <a:spcPct val="90000"/>
              </a:lnSpc>
              <a:buClr>
                <a:schemeClr val="dk1"/>
              </a:buClr>
              <a:buSzPct val="100000"/>
              <a:buChar char="•"/>
            </a:pPr>
            <a:endParaRPr lang="en-US" sz="1600" b="1" dirty="0"/>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1087670"/>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Controls are controls…</a:t>
            </a:r>
            <a:endParaRPr lang="ru-RU" sz="4000" b="1" kern="100" dirty="0">
              <a:solidFill>
                <a:schemeClr val="accent1"/>
              </a:solidFill>
              <a:latin typeface="Montserrat" panose="00000500000000000000" pitchFamily="50" charset="-52"/>
            </a:endParaRPr>
          </a:p>
        </p:txBody>
      </p:sp>
      <p:pic>
        <p:nvPicPr>
          <p:cNvPr id="7" name="Picture Placeholder 6" descr="Two people looking at a computer&#10;&#10;Description automatically generated with low confidence">
            <a:extLst>
              <a:ext uri="{FF2B5EF4-FFF2-40B4-BE49-F238E27FC236}">
                <a16:creationId xmlns:a16="http://schemas.microsoft.com/office/drawing/2014/main" id="{9ACC4FE2-64EF-8C42-B063-E2945BC240F5}"/>
              </a:ext>
            </a:extLst>
          </p:cNvPr>
          <p:cNvPicPr>
            <a:picLocks noGrp="1" noChangeAspect="1"/>
          </p:cNvPicPr>
          <p:nvPr>
            <p:ph type="pic" sz="quarter" idx="10"/>
          </p:nvPr>
        </p:nvPicPr>
        <p:blipFill>
          <a:blip r:embed="rId3"/>
          <a:srcRect t="16678" b="16678"/>
          <a:stretch>
            <a:fillRect/>
          </a:stretch>
        </p:blipFill>
        <p:spPr/>
      </p:pic>
    </p:spTree>
    <p:extLst>
      <p:ext uri="{BB962C8B-B14F-4D97-AF65-F5344CB8AC3E}">
        <p14:creationId xmlns:p14="http://schemas.microsoft.com/office/powerpoint/2010/main" val="3473536288"/>
      </p:ext>
    </p:extLst>
  </p:cSld>
  <p:clrMapOvr>
    <a:masterClrMapping/>
  </p:clrMapOvr>
  <p:transition spd="slow" advClick="0" advTm="1000">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34908F3-8F8F-4254-B68E-F0A496B60A10}"/>
              </a:ext>
            </a:extLst>
          </p:cNvPr>
          <p:cNvCxnSpPr>
            <a:cxnSpLocks/>
          </p:cNvCxnSpPr>
          <p:nvPr/>
        </p:nvCxnSpPr>
        <p:spPr>
          <a:xfrm flipV="1">
            <a:off x="5996019" y="-4337"/>
            <a:ext cx="0" cy="685800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747" name="TextBox 5">
            <a:extLst>
              <a:ext uri="{FF2B5EF4-FFF2-40B4-BE49-F238E27FC236}">
                <a16:creationId xmlns:a16="http://schemas.microsoft.com/office/drawing/2014/main" id="{8CED4E08-3115-D342-AAFC-EC52DED666FD}"/>
              </a:ext>
            </a:extLst>
          </p:cNvPr>
          <p:cNvSpPr txBox="1">
            <a:spLocks noChangeArrowheads="1"/>
          </p:cNvSpPr>
          <p:nvPr/>
        </p:nvSpPr>
        <p:spPr bwMode="auto">
          <a:xfrm>
            <a:off x="6571519" y="930782"/>
            <a:ext cx="4584159"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2000" dirty="0">
                <a:solidFill>
                  <a:schemeClr val="tx2"/>
                </a:solidFill>
                <a:latin typeface="Montserrat ExtraBold" pitchFamily="2" charset="77"/>
              </a:rPr>
              <a:t>ISO 27001 Annex &amp; ISO 27002</a:t>
            </a:r>
          </a:p>
          <a:p>
            <a:pPr eaLnBrk="1" hangingPunct="1">
              <a:lnSpc>
                <a:spcPct val="150000"/>
              </a:lnSpc>
            </a:pPr>
            <a:r>
              <a:rPr lang="en-US" altLang="ru-RU" sz="2000" dirty="0">
                <a:solidFill>
                  <a:schemeClr val="tx2"/>
                </a:solidFill>
                <a:latin typeface="Montserrat ExtraBold" pitchFamily="2" charset="77"/>
              </a:rPr>
              <a:t>Operational Controls</a:t>
            </a:r>
          </a:p>
          <a:p>
            <a:pPr eaLnBrk="1" hangingPunct="1">
              <a:lnSpc>
                <a:spcPct val="150000"/>
              </a:lnSpc>
            </a:pPr>
            <a:endParaRPr lang="en-US" altLang="en-US" sz="500" dirty="0">
              <a:solidFill>
                <a:srgbClr val="000000"/>
              </a:solidFill>
              <a:latin typeface="Open Sans" panose="020B0606030504020204" pitchFamily="34" charset="0"/>
            </a:endParaRPr>
          </a:p>
          <a:p>
            <a:pPr eaLnBrk="1" hangingPunct="1"/>
            <a:endParaRPr lang="en-US" altLang="ru-RU" sz="1400" dirty="0">
              <a:solidFill>
                <a:srgbClr val="000000"/>
              </a:solidFill>
              <a:latin typeface="Open Sans" panose="020B0606030504020204" pitchFamily="34" charset="0"/>
            </a:endParaRPr>
          </a:p>
          <a:p>
            <a:pPr eaLnBrk="1" hangingPunct="1"/>
            <a:r>
              <a:rPr lang="en-US" altLang="ru-RU" sz="1400" dirty="0">
                <a:solidFill>
                  <a:srgbClr val="000000"/>
                </a:solidFill>
                <a:latin typeface="Open Sans" panose="020B0606030504020204" pitchFamily="34" charset="0"/>
              </a:rPr>
              <a:t>A5. Management direction for information security</a:t>
            </a:r>
          </a:p>
          <a:p>
            <a:pPr eaLnBrk="1" hangingPunct="1"/>
            <a:r>
              <a:rPr lang="en-US" altLang="ru-RU" sz="1400" dirty="0">
                <a:solidFill>
                  <a:srgbClr val="000000"/>
                </a:solidFill>
                <a:latin typeface="Open Sans" panose="020B0606030504020204" pitchFamily="34" charset="0"/>
              </a:rPr>
              <a:t>A6. Organization of information security</a:t>
            </a:r>
          </a:p>
          <a:p>
            <a:pPr eaLnBrk="1" hangingPunct="1"/>
            <a:r>
              <a:rPr lang="en-US" altLang="ru-RU" sz="1400" dirty="0">
                <a:solidFill>
                  <a:srgbClr val="000000"/>
                </a:solidFill>
                <a:latin typeface="Open Sans" panose="020B0606030504020204" pitchFamily="34" charset="0"/>
              </a:rPr>
              <a:t>A7. human resource security</a:t>
            </a:r>
          </a:p>
          <a:p>
            <a:pPr lvl="0"/>
            <a:r>
              <a:rPr lang="en-US" sz="1400" dirty="0">
                <a:solidFill>
                  <a:srgbClr val="000000"/>
                </a:solidFill>
                <a:latin typeface="Open Sans" panose="020B0606030504020204" pitchFamily="34" charset="0"/>
                <a:sym typeface="Calibri"/>
              </a:rPr>
              <a:t>A8. Asset Management</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A9. Access Control</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A10. Cryptography</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A11. Physical and Environmental security</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A12. Operation security </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A13. Communication Security</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A14. Systems acquisition, Development and Maintenance</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A15. Supplier Relationships</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A16. Information Security Incident Management</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A17. Information Security Aspects of Business Continuity</a:t>
            </a:r>
            <a:endParaRPr lang="en-US" sz="1400" dirty="0">
              <a:solidFill>
                <a:srgbClr val="000000"/>
              </a:solidFill>
              <a:latin typeface="Open Sans" panose="020B0606030504020204" pitchFamily="34" charset="0"/>
            </a:endParaRPr>
          </a:p>
          <a:p>
            <a:pPr lvl="0"/>
            <a:r>
              <a:rPr lang="en-US" sz="1400" dirty="0">
                <a:solidFill>
                  <a:srgbClr val="000000"/>
                </a:solidFill>
                <a:latin typeface="Open Sans" panose="020B0606030504020204" pitchFamily="34" charset="0"/>
                <a:sym typeface="Calibri"/>
              </a:rPr>
              <a:t>A18. Compliance</a:t>
            </a:r>
            <a:endParaRPr lang="en-US" sz="1400" dirty="0">
              <a:solidFill>
                <a:srgbClr val="000000"/>
              </a:solidFill>
              <a:latin typeface="Open Sans" panose="020B0606030504020204" pitchFamily="34" charset="0"/>
            </a:endParaRPr>
          </a:p>
          <a:p>
            <a:pPr eaLnBrk="1" hangingPunct="1"/>
            <a:endParaRPr lang="en-US" altLang="ru-RU" sz="1250" dirty="0">
              <a:solidFill>
                <a:schemeClr val="tx2"/>
              </a:solidFill>
              <a:latin typeface="Montserrat SemiBold" pitchFamily="2" charset="77"/>
            </a:endParaRPr>
          </a:p>
        </p:txBody>
      </p:sp>
      <p:sp>
        <p:nvSpPr>
          <p:cNvPr id="6" name="Oval 5">
            <a:extLst>
              <a:ext uri="{FF2B5EF4-FFF2-40B4-BE49-F238E27FC236}">
                <a16:creationId xmlns:a16="http://schemas.microsoft.com/office/drawing/2014/main" id="{92281B7D-02DD-46F4-A6F7-EECE68A565F0}"/>
              </a:ext>
            </a:extLst>
          </p:cNvPr>
          <p:cNvSpPr/>
          <p:nvPr/>
        </p:nvSpPr>
        <p:spPr>
          <a:xfrm>
            <a:off x="5857113" y="1544270"/>
            <a:ext cx="280988" cy="280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7" name="Oval 6">
            <a:extLst>
              <a:ext uri="{FF2B5EF4-FFF2-40B4-BE49-F238E27FC236}">
                <a16:creationId xmlns:a16="http://schemas.microsoft.com/office/drawing/2014/main" id="{8AF26B30-D8B0-43E1-9BF3-4462C6327C65}"/>
              </a:ext>
            </a:extLst>
          </p:cNvPr>
          <p:cNvSpPr/>
          <p:nvPr/>
        </p:nvSpPr>
        <p:spPr>
          <a:xfrm>
            <a:off x="5857113" y="3306395"/>
            <a:ext cx="280988" cy="280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31750" name="TextBox 5">
            <a:extLst>
              <a:ext uri="{FF2B5EF4-FFF2-40B4-BE49-F238E27FC236}">
                <a16:creationId xmlns:a16="http://schemas.microsoft.com/office/drawing/2014/main" id="{7C13BCCD-D4AF-994E-8232-1536E8C24852}"/>
              </a:ext>
            </a:extLst>
          </p:cNvPr>
          <p:cNvSpPr txBox="1">
            <a:spLocks noChangeArrowheads="1"/>
          </p:cNvSpPr>
          <p:nvPr/>
        </p:nvSpPr>
        <p:spPr bwMode="auto">
          <a:xfrm>
            <a:off x="377827" y="938402"/>
            <a:ext cx="5042693" cy="398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gn="r">
              <a:lnSpc>
                <a:spcPct val="150000"/>
              </a:lnSpc>
            </a:pPr>
            <a:r>
              <a:rPr lang="en-US" altLang="ru-RU" sz="2000" dirty="0">
                <a:solidFill>
                  <a:schemeClr val="tx2"/>
                </a:solidFill>
                <a:latin typeface="Montserrat ExtraBold" pitchFamily="2" charset="77"/>
              </a:rPr>
              <a:t>ISO 27001</a:t>
            </a:r>
          </a:p>
          <a:p>
            <a:pPr algn="r">
              <a:lnSpc>
                <a:spcPct val="150000"/>
              </a:lnSpc>
            </a:pPr>
            <a:r>
              <a:rPr lang="en-US" altLang="ru-RU" sz="2000" dirty="0">
                <a:solidFill>
                  <a:schemeClr val="tx2"/>
                </a:solidFill>
                <a:latin typeface="Montserrat ExtraBold" pitchFamily="2" charset="77"/>
              </a:rPr>
              <a:t>Management Controls</a:t>
            </a:r>
          </a:p>
          <a:p>
            <a:pPr marL="342900" indent="-342900" algn="r">
              <a:lnSpc>
                <a:spcPct val="150000"/>
              </a:lnSpc>
              <a:buAutoNum type="arabicPeriod"/>
            </a:pPr>
            <a:endParaRPr lang="en-US" altLang="en-US" sz="1250" dirty="0">
              <a:solidFill>
                <a:schemeClr val="tx2"/>
              </a:solidFill>
              <a:latin typeface="Montserrat SemiBold" pitchFamily="2" charset="77"/>
            </a:endParaRPr>
          </a:p>
          <a:p>
            <a:pPr indent="-342900" algn="r">
              <a:buAutoNum type="arabicPeriod"/>
            </a:pPr>
            <a:r>
              <a:rPr lang="en-US" altLang="en-US" sz="1600" dirty="0">
                <a:solidFill>
                  <a:srgbClr val="000000"/>
                </a:solidFill>
                <a:latin typeface="Open Sans" panose="020B0606030504020204" pitchFamily="34" charset="0"/>
              </a:rPr>
              <a:t>Scope</a:t>
            </a:r>
          </a:p>
          <a:p>
            <a:pPr indent="-342900" algn="r">
              <a:buAutoNum type="arabicPeriod"/>
            </a:pPr>
            <a:r>
              <a:rPr lang="en-US" altLang="en-US" sz="1600" dirty="0">
                <a:solidFill>
                  <a:srgbClr val="000000"/>
                </a:solidFill>
                <a:latin typeface="Open Sans" panose="020B0606030504020204" pitchFamily="34" charset="0"/>
              </a:rPr>
              <a:t>Normative reference</a:t>
            </a:r>
          </a:p>
          <a:p>
            <a:pPr indent="-342900" algn="r">
              <a:buAutoNum type="arabicPeriod"/>
            </a:pPr>
            <a:r>
              <a:rPr lang="en-US" altLang="en-US" sz="1600" dirty="0">
                <a:solidFill>
                  <a:srgbClr val="000000"/>
                </a:solidFill>
                <a:latin typeface="Open Sans" panose="020B0606030504020204" pitchFamily="34" charset="0"/>
              </a:rPr>
              <a:t>Terms and definitions</a:t>
            </a:r>
          </a:p>
          <a:p>
            <a:pPr indent="-342900" algn="r">
              <a:buAutoNum type="arabicPeriod"/>
            </a:pPr>
            <a:r>
              <a:rPr lang="en-US" altLang="en-US" sz="1600" dirty="0">
                <a:solidFill>
                  <a:srgbClr val="000000"/>
                </a:solidFill>
                <a:latin typeface="Open Sans" panose="020B0606030504020204" pitchFamily="34" charset="0"/>
              </a:rPr>
              <a:t>Context of the organization</a:t>
            </a:r>
          </a:p>
          <a:p>
            <a:pPr indent="-342900" algn="r">
              <a:buAutoNum type="arabicPeriod"/>
            </a:pPr>
            <a:r>
              <a:rPr lang="en-US" altLang="en-US" sz="1600" dirty="0">
                <a:solidFill>
                  <a:srgbClr val="000000"/>
                </a:solidFill>
                <a:latin typeface="Open Sans" panose="020B0606030504020204" pitchFamily="34" charset="0"/>
              </a:rPr>
              <a:t>Leadership</a:t>
            </a:r>
          </a:p>
          <a:p>
            <a:pPr indent="-342900" algn="r">
              <a:buAutoNum type="arabicPeriod"/>
            </a:pPr>
            <a:r>
              <a:rPr lang="en-US" altLang="en-US" sz="1600" dirty="0">
                <a:solidFill>
                  <a:srgbClr val="000000"/>
                </a:solidFill>
                <a:latin typeface="Open Sans" panose="020B0606030504020204" pitchFamily="34" charset="0"/>
              </a:rPr>
              <a:t>Planning</a:t>
            </a:r>
          </a:p>
          <a:p>
            <a:pPr indent="-342900" algn="r">
              <a:buAutoNum type="arabicPeriod"/>
            </a:pPr>
            <a:r>
              <a:rPr lang="en-US" altLang="en-US" sz="1600" dirty="0">
                <a:solidFill>
                  <a:srgbClr val="000000"/>
                </a:solidFill>
                <a:latin typeface="Open Sans" panose="020B0606030504020204" pitchFamily="34" charset="0"/>
              </a:rPr>
              <a:t>Support</a:t>
            </a:r>
          </a:p>
          <a:p>
            <a:pPr indent="-342900" algn="r">
              <a:buAutoNum type="arabicPeriod"/>
            </a:pPr>
            <a:r>
              <a:rPr lang="en-US" altLang="en-US" sz="1600" dirty="0">
                <a:solidFill>
                  <a:srgbClr val="000000"/>
                </a:solidFill>
                <a:latin typeface="Open Sans" panose="020B0606030504020204" pitchFamily="34" charset="0"/>
              </a:rPr>
              <a:t>Operation</a:t>
            </a:r>
          </a:p>
          <a:p>
            <a:pPr indent="-342900" algn="r">
              <a:buAutoNum type="arabicPeriod"/>
            </a:pPr>
            <a:r>
              <a:rPr lang="en-US" altLang="en-US" sz="1600" dirty="0">
                <a:solidFill>
                  <a:srgbClr val="000000"/>
                </a:solidFill>
                <a:latin typeface="Open Sans" panose="020B0606030504020204" pitchFamily="34" charset="0"/>
              </a:rPr>
              <a:t>Performance evaluation</a:t>
            </a:r>
          </a:p>
          <a:p>
            <a:pPr indent="-342900" algn="r">
              <a:buAutoNum type="arabicPeriod"/>
            </a:pPr>
            <a:r>
              <a:rPr lang="en-US" altLang="en-US" sz="1600" dirty="0">
                <a:solidFill>
                  <a:srgbClr val="000000"/>
                </a:solidFill>
                <a:latin typeface="Open Sans" panose="020B0606030504020204" pitchFamily="34" charset="0"/>
              </a:rPr>
              <a:t>Improvement</a:t>
            </a:r>
          </a:p>
          <a:p>
            <a:pPr algn="r" eaLnBrk="1" hangingPunct="1"/>
            <a:endParaRPr lang="en-US" altLang="en-US" sz="1400" dirty="0">
              <a:solidFill>
                <a:srgbClr val="000000"/>
              </a:solidFill>
              <a:latin typeface="Open Sans" panose="020B0606030504020204" pitchFamily="34" charset="0"/>
            </a:endParaRPr>
          </a:p>
        </p:txBody>
      </p:sp>
      <p:sp>
        <p:nvSpPr>
          <p:cNvPr id="12" name="Oval 11">
            <a:extLst>
              <a:ext uri="{FF2B5EF4-FFF2-40B4-BE49-F238E27FC236}">
                <a16:creationId xmlns:a16="http://schemas.microsoft.com/office/drawing/2014/main" id="{656956DF-CE83-462A-BFD1-98D01C6FF4A7}"/>
              </a:ext>
            </a:extLst>
          </p:cNvPr>
          <p:cNvSpPr/>
          <p:nvPr/>
        </p:nvSpPr>
        <p:spPr>
          <a:xfrm>
            <a:off x="5857113" y="5068520"/>
            <a:ext cx="280988" cy="2809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Tree>
  </p:cSld>
  <p:clrMapOvr>
    <a:masterClrMapping/>
  </p:clrMapOvr>
  <p:transition spd="slow" advClick="0" advTm="1000">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2232837" y="1600200"/>
            <a:ext cx="8913001" cy="4452028"/>
            <a:chOff x="946150" y="3733800"/>
            <a:chExt cx="15509876" cy="8904053"/>
          </a:xfrm>
        </p:grpSpPr>
        <p:grpSp>
          <p:nvGrpSpPr>
            <p:cNvPr id="16389" name="Group 10">
              <a:extLst>
                <a:ext uri="{FF2B5EF4-FFF2-40B4-BE49-F238E27FC236}">
                  <a16:creationId xmlns:a16="http://schemas.microsoft.com/office/drawing/2014/main" id="{72492E37-9E21-1846-9FBB-4C2C507D7428}"/>
                </a:ext>
              </a:extLst>
            </p:cNvPr>
            <p:cNvGrpSpPr>
              <a:grpSpLocks/>
            </p:cNvGrpSpPr>
            <p:nvPr/>
          </p:nvGrpSpPr>
          <p:grpSpPr bwMode="auto">
            <a:xfrm>
              <a:off x="946150" y="3733800"/>
              <a:ext cx="15509876" cy="8904053"/>
              <a:chOff x="946150" y="5470018"/>
              <a:chExt cx="15509876" cy="8904053"/>
            </a:xfrm>
          </p:grpSpPr>
          <p:grpSp>
            <p:nvGrpSpPr>
              <p:cNvPr id="16391" name="Group 7">
                <a:extLst>
                  <a:ext uri="{FF2B5EF4-FFF2-40B4-BE49-F238E27FC236}">
                    <a16:creationId xmlns:a16="http://schemas.microsoft.com/office/drawing/2014/main" id="{2E303326-E4E1-CF4A-AFF9-6E3F4C5F3460}"/>
                  </a:ext>
                </a:extLst>
              </p:cNvPr>
              <p:cNvGrpSpPr>
                <a:grpSpLocks/>
              </p:cNvGrpSpPr>
              <p:nvPr/>
            </p:nvGrpSpPr>
            <p:grpSpPr bwMode="auto">
              <a:xfrm>
                <a:off x="1063625" y="5470018"/>
                <a:ext cx="2667000" cy="1676400"/>
                <a:chOff x="1063625" y="536069"/>
                <a:chExt cx="2667000" cy="1676400"/>
              </a:xfrm>
            </p:grpSpPr>
            <p:sp>
              <p:nvSpPr>
                <p:cNvPr id="5" name="TextBox 4">
                  <a:extLst>
                    <a:ext uri="{FF2B5EF4-FFF2-40B4-BE49-F238E27FC236}">
                      <a16:creationId xmlns:a16="http://schemas.microsoft.com/office/drawing/2014/main" id="{455075C1-CECD-4CE9-A423-8D1DA3F6BFD6}"/>
                    </a:ext>
                  </a:extLst>
                </p:cNvPr>
                <p:cNvSpPr txBox="1"/>
                <p:nvPr/>
              </p:nvSpPr>
              <p:spPr>
                <a:xfrm>
                  <a:off x="1063625" y="536069"/>
                  <a:ext cx="2667000" cy="1190456"/>
                </a:xfrm>
                <a:prstGeom prst="rect">
                  <a:avLst/>
                </a:prstGeom>
                <a:noFill/>
              </p:spPr>
              <p:txBody>
                <a:bodyPr>
                  <a:spAutoFit/>
                </a:bodyPr>
                <a:lstStyle/>
                <a:p>
                  <a:pPr defTabSz="914217">
                    <a:lnSpc>
                      <a:spcPct val="80000"/>
                    </a:lnSpc>
                    <a:defRPr/>
                  </a:pPr>
                  <a:r>
                    <a:rPr lang="en-US" sz="4000" b="1" kern="100" dirty="0">
                      <a:solidFill>
                        <a:schemeClr val="bg1"/>
                      </a:solidFill>
                      <a:latin typeface="Antonio" panose="02000503000000000000" pitchFamily="2" charset="0"/>
                    </a:rPr>
                    <a:t>04.</a:t>
                  </a:r>
                  <a:endParaRPr lang="ru-RU" sz="4000" b="1" kern="100" dirty="0">
                    <a:solidFill>
                      <a:schemeClr val="bg1"/>
                    </a:solidFill>
                    <a:latin typeface="Montserrat" panose="00000500000000000000" pitchFamily="50" charset="-52"/>
                  </a:endParaRPr>
                </a:p>
              </p:txBody>
            </p:sp>
            <p:cxnSp>
              <p:nvCxnSpPr>
                <p:cNvPr id="6" name="Straight Connector 5">
                  <a:extLst>
                    <a:ext uri="{FF2B5EF4-FFF2-40B4-BE49-F238E27FC236}">
                      <a16:creationId xmlns:a16="http://schemas.microsoft.com/office/drawing/2014/main" id="{C15FA3EE-1D06-426D-B27F-50A89CCF4865}"/>
                    </a:ext>
                  </a:extLst>
                </p:cNvPr>
                <p:cNvCxnSpPr>
                  <a:cxnSpLocks/>
                </p:cNvCxnSpPr>
                <p:nvPr/>
              </p:nvCxnSpPr>
              <p:spPr>
                <a:xfrm>
                  <a:off x="1216025" y="2212469"/>
                  <a:ext cx="2514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B1EE57C-11FA-4355-A43E-1F440F1B0E7B}"/>
                  </a:ext>
                </a:extLst>
              </p:cNvPr>
              <p:cNvSpPr txBox="1"/>
              <p:nvPr/>
            </p:nvSpPr>
            <p:spPr>
              <a:xfrm>
                <a:off x="946150" y="8265605"/>
                <a:ext cx="15509876" cy="6108466"/>
              </a:xfrm>
              <a:prstGeom prst="rect">
                <a:avLst/>
              </a:prstGeom>
              <a:noFill/>
            </p:spPr>
            <p:txBody>
              <a:bodyPr>
                <a:spAutoFit/>
              </a:bodyPr>
              <a:lstStyle/>
              <a:p>
                <a:pPr defTabSz="914217">
                  <a:lnSpc>
                    <a:spcPct val="80000"/>
                  </a:lnSpc>
                  <a:defRPr/>
                </a:pPr>
                <a:r>
                  <a:rPr lang="en-US" sz="8000" b="1" kern="100" spc="-150" dirty="0">
                    <a:solidFill>
                      <a:schemeClr val="bg1"/>
                    </a:solidFill>
                    <a:latin typeface="Montserrat" panose="00000500000000000000" pitchFamily="50" charset="-52"/>
                  </a:rPr>
                  <a:t>Benefits of ISO 27001 Certification</a:t>
                </a:r>
                <a:endParaRPr lang="ru-RU" sz="8000" b="1" kern="100" spc="-150" dirty="0">
                  <a:solidFill>
                    <a:schemeClr val="bg1"/>
                  </a:solidFill>
                  <a:latin typeface="Montserrat" panose="00000500000000000000" pitchFamily="50" charset="-52"/>
                </a:endParaRPr>
              </a:p>
            </p:txBody>
          </p:sp>
        </p:gr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1676114920"/>
      </p:ext>
    </p:extLst>
  </p:cSld>
  <p:clrMapOvr>
    <a:masterClrMapping/>
  </p:clrMapOvr>
  <p:transition spd="slow" advClick="0" advTm="1000">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534985" y="1880551"/>
            <a:ext cx="5466671" cy="43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nSpc>
                <a:spcPct val="150000"/>
              </a:lnSpc>
            </a:pPr>
            <a:endParaRPr lang="en-US" sz="1400" dirty="0">
              <a:solidFill>
                <a:schemeClr val="tx2"/>
              </a:solidFill>
              <a:latin typeface="Open Sans" panose="020B0606030504020204" pitchFamily="34" charset="0"/>
            </a:endParaRPr>
          </a:p>
          <a:p>
            <a:pPr lvl="0">
              <a:lnSpc>
                <a:spcPct val="115000"/>
              </a:lnSpc>
            </a:pPr>
            <a:r>
              <a:rPr lang="en-US" sz="1400" dirty="0">
                <a:latin typeface="Arial"/>
                <a:ea typeface="Arial"/>
                <a:cs typeface="Arial"/>
                <a:sym typeface="Arial"/>
              </a:rPr>
              <a:t>An organization can seek ISO certification or just remain ISO compliant. In simple terms, compliance means that the organization is following the ISO 27001 standard or parts of it. ISO is not a legal requirement. Although recognized as important in many industries, companies may operate without the certification.</a:t>
            </a:r>
          </a:p>
          <a:p>
            <a:pPr lvl="0">
              <a:lnSpc>
                <a:spcPct val="115000"/>
              </a:lnSpc>
            </a:pPr>
            <a:endParaRPr lang="en-US" sz="1400" dirty="0">
              <a:latin typeface="Arial"/>
              <a:ea typeface="Arial"/>
              <a:cs typeface="Arial"/>
              <a:sym typeface="Arial"/>
            </a:endParaRPr>
          </a:p>
          <a:p>
            <a:pPr lvl="0">
              <a:lnSpc>
                <a:spcPct val="115000"/>
              </a:lnSpc>
            </a:pPr>
            <a:endParaRPr lang="en-US" sz="1400" dirty="0">
              <a:latin typeface="Arial"/>
              <a:ea typeface="Arial"/>
              <a:cs typeface="Arial"/>
              <a:sym typeface="Arial"/>
            </a:endParaRPr>
          </a:p>
          <a:p>
            <a:pPr>
              <a:lnSpc>
                <a:spcPct val="115000"/>
              </a:lnSpc>
            </a:pPr>
            <a:r>
              <a:rPr lang="en-US" sz="1400" dirty="0">
                <a:latin typeface="Arial"/>
                <a:ea typeface="Arial"/>
                <a:cs typeface="Arial"/>
                <a:sym typeface="Arial"/>
              </a:rPr>
              <a:t>Certification is a long and complex journey that involves certification by an independent auditor after verification of a set of policies, procedures, processes and systems that manage information risks such as cyber attacks, hacks, data leaks or theft. Lack of budget and the absence of a mature information security management system are some of the reasons why many companies may seek compliance instead of certification.</a:t>
            </a:r>
          </a:p>
          <a:p>
            <a:pPr lvl="0">
              <a:lnSpc>
                <a:spcPct val="115000"/>
              </a:lnSpc>
            </a:pPr>
            <a:endParaRPr lang="en-US" sz="1400" dirty="0">
              <a:latin typeface="Arial"/>
              <a:ea typeface="Arial"/>
              <a:cs typeface="Arial"/>
              <a:sym typeface="Arial"/>
            </a:endParaRPr>
          </a:p>
          <a:p>
            <a:pPr marL="228600" lvl="0" indent="-215265">
              <a:lnSpc>
                <a:spcPct val="90000"/>
              </a:lnSpc>
              <a:buClr>
                <a:schemeClr val="dk1"/>
              </a:buClr>
              <a:buSzPct val="100000"/>
              <a:buChar char="•"/>
            </a:pPr>
            <a:endParaRPr lang="en-US" sz="1400" b="1" dirty="0"/>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1087670"/>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Benefits of </a:t>
            </a:r>
          </a:p>
          <a:p>
            <a:pPr>
              <a:lnSpc>
                <a:spcPct val="80000"/>
              </a:lnSpc>
            </a:pPr>
            <a:r>
              <a:rPr lang="en-US" sz="4000" b="1" kern="100" dirty="0">
                <a:solidFill>
                  <a:schemeClr val="tx2"/>
                </a:solidFill>
                <a:latin typeface="Antonio" panose="02000503000000000000" pitchFamily="2" charset="0"/>
              </a:rPr>
              <a:t>ISO 27001</a:t>
            </a:r>
            <a:endParaRPr lang="ru-RU" sz="4000" b="1" kern="100" dirty="0">
              <a:solidFill>
                <a:schemeClr val="accent1"/>
              </a:solidFill>
              <a:latin typeface="Montserrat" panose="00000500000000000000" pitchFamily="50" charset="-52"/>
            </a:endParaRPr>
          </a:p>
        </p:txBody>
      </p:sp>
      <p:pic>
        <p:nvPicPr>
          <p:cNvPr id="7" name="Picture Placeholder 6" descr="A picture containing building, metal, cage&#10;&#10;Description automatically generated">
            <a:extLst>
              <a:ext uri="{FF2B5EF4-FFF2-40B4-BE49-F238E27FC236}">
                <a16:creationId xmlns:a16="http://schemas.microsoft.com/office/drawing/2014/main" id="{359118C8-4344-C745-85A0-A7D92E1D28E4}"/>
              </a:ext>
            </a:extLst>
          </p:cNvPr>
          <p:cNvPicPr>
            <a:picLocks noGrp="1" noChangeAspect="1"/>
          </p:cNvPicPr>
          <p:nvPr>
            <p:ph type="pic" sz="quarter" idx="10"/>
          </p:nvPr>
        </p:nvPicPr>
        <p:blipFill>
          <a:blip r:embed="rId3"/>
          <a:srcRect l="16658" r="16658"/>
          <a:stretch>
            <a:fillRect/>
          </a:stretch>
        </p:blipFill>
        <p:spPr/>
      </p:pic>
    </p:spTree>
    <p:extLst>
      <p:ext uri="{BB962C8B-B14F-4D97-AF65-F5344CB8AC3E}">
        <p14:creationId xmlns:p14="http://schemas.microsoft.com/office/powerpoint/2010/main" val="1501455900"/>
      </p:ext>
    </p:extLst>
  </p:cSld>
  <p:clrMapOvr>
    <a:masterClrMapping/>
  </p:clrMapOvr>
  <p:transition spd="slow" advClick="0" advTm="1000">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534986" y="1880551"/>
            <a:ext cx="5495700"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nSpc>
                <a:spcPct val="150000"/>
              </a:lnSpc>
            </a:pP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a:p>
            <a:pPr lvl="0">
              <a:lnSpc>
                <a:spcPct val="115000"/>
              </a:lnSpc>
            </a:pPr>
            <a:endParaRPr lang="en-US" sz="1400" dirty="0">
              <a:latin typeface="Lato" panose="020F0502020204030203" pitchFamily="34" charset="0"/>
              <a:ea typeface="Lato" panose="020F0502020204030203" pitchFamily="34" charset="0"/>
              <a:cs typeface="Lato" panose="020F0502020204030203" pitchFamily="34" charset="0"/>
              <a:sym typeface="Arial"/>
            </a:endParaRPr>
          </a:p>
          <a:p>
            <a:pPr lvl="0">
              <a:lnSpc>
                <a:spcPct val="115000"/>
              </a:lnSpc>
            </a:pPr>
            <a:r>
              <a:rPr lang="en-US" sz="1400" dirty="0">
                <a:latin typeface="Lato" panose="020F0502020204030203" pitchFamily="34" charset="0"/>
                <a:ea typeface="Lato" panose="020F0502020204030203" pitchFamily="34" charset="0"/>
                <a:cs typeface="Lato" panose="020F0502020204030203" pitchFamily="34" charset="0"/>
                <a:sym typeface="Arial"/>
              </a:rPr>
              <a:t>After a long journey down the certification path, the </a:t>
            </a:r>
            <a:r>
              <a:rPr lang="en-US" sz="1400" b="1" dirty="0">
                <a:latin typeface="Lato" panose="020F0502020204030203" pitchFamily="34" charset="0"/>
                <a:ea typeface="Lato" panose="020F0502020204030203" pitchFamily="34" charset="0"/>
                <a:cs typeface="Lato" panose="020F0502020204030203" pitchFamily="34" charset="0"/>
                <a:sym typeface="Comic Sans MS"/>
              </a:rPr>
              <a:t>benefits</a:t>
            </a:r>
            <a:r>
              <a:rPr lang="en-US" sz="1400" dirty="0">
                <a:latin typeface="Lato" panose="020F0502020204030203" pitchFamily="34" charset="0"/>
                <a:ea typeface="Lato" panose="020F0502020204030203" pitchFamily="34" charset="0"/>
                <a:cs typeface="Lato" panose="020F0502020204030203" pitchFamily="34" charset="0"/>
                <a:sym typeface="Arial"/>
              </a:rPr>
              <a:t> include the following:</a:t>
            </a:r>
          </a:p>
          <a:p>
            <a:pPr lvl="0">
              <a:lnSpc>
                <a:spcPct val="115000"/>
              </a:lnSpc>
            </a:pPr>
            <a:endParaRPr lang="en-US" sz="1400" dirty="0">
              <a:latin typeface="Lato" panose="020F0502020204030203" pitchFamily="34" charset="0"/>
              <a:ea typeface="Lato" panose="020F0502020204030203" pitchFamily="34" charset="0"/>
              <a:cs typeface="Lato" panose="020F0502020204030203" pitchFamily="34" charset="0"/>
              <a:sym typeface="Arial"/>
            </a:endParaRP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1.Protect sensitive information from being compromised and prevent a cyber attack</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2.Improve work processes</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3.Organized records and filing methods</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4.Wider involvement of the individuals in the organization</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5.Comply with customer who require ISO to create a reasonable assurance of information security and compete on the local and international market</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6.Strengthen customer relations and confidence</a:t>
            </a:r>
          </a:p>
          <a:p>
            <a:pPr lvl="0">
              <a:lnSpc>
                <a:spcPct val="115000"/>
              </a:lnSpc>
              <a:buClr>
                <a:schemeClr val="dk1"/>
              </a:buClr>
              <a:buSzPts val="1100"/>
            </a:pPr>
            <a:r>
              <a:rPr lang="en-US" sz="1400" dirty="0">
                <a:latin typeface="Lato" panose="020F0502020204030203" pitchFamily="34" charset="0"/>
                <a:ea typeface="Lato" panose="020F0502020204030203" pitchFamily="34" charset="0"/>
                <a:cs typeface="Lato" panose="020F0502020204030203" pitchFamily="34" charset="0"/>
                <a:sym typeface="Arial"/>
              </a:rPr>
              <a:t>7.Reduce the need for frequent customer audits</a:t>
            </a:r>
          </a:p>
          <a:p>
            <a:pPr marL="228600" lvl="0" indent="-215265">
              <a:lnSpc>
                <a:spcPct val="90000"/>
              </a:lnSpc>
              <a:buClr>
                <a:schemeClr val="dk1"/>
              </a:buClr>
              <a:buSzPct val="100000"/>
              <a:buChar char="•"/>
            </a:pPr>
            <a:endParaRPr lang="en-US" sz="1400" b="1"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1087670"/>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Benefits of </a:t>
            </a:r>
          </a:p>
          <a:p>
            <a:pPr>
              <a:lnSpc>
                <a:spcPct val="80000"/>
              </a:lnSpc>
            </a:pPr>
            <a:r>
              <a:rPr lang="en-US" sz="4000" b="1" kern="100" dirty="0">
                <a:solidFill>
                  <a:schemeClr val="tx2"/>
                </a:solidFill>
                <a:latin typeface="Antonio" panose="02000503000000000000" pitchFamily="2" charset="0"/>
              </a:rPr>
              <a:t>ISO 27001</a:t>
            </a:r>
            <a:endParaRPr lang="ru-RU" sz="4000" b="1" kern="100" dirty="0">
              <a:solidFill>
                <a:schemeClr val="accent1"/>
              </a:solidFill>
              <a:latin typeface="Montserrat" panose="00000500000000000000" pitchFamily="50" charset="-52"/>
            </a:endParaRPr>
          </a:p>
        </p:txBody>
      </p:sp>
      <p:pic>
        <p:nvPicPr>
          <p:cNvPr id="8" name="Picture Placeholder 7" descr="A picture containing window, overlooking, area, high&#10;&#10;Description automatically generated">
            <a:extLst>
              <a:ext uri="{FF2B5EF4-FFF2-40B4-BE49-F238E27FC236}">
                <a16:creationId xmlns:a16="http://schemas.microsoft.com/office/drawing/2014/main" id="{FFCD6335-A5DB-214A-B501-4D2BB456DAB8}"/>
              </a:ext>
            </a:extLst>
          </p:cNvPr>
          <p:cNvPicPr>
            <a:picLocks noGrp="1" noChangeAspect="1"/>
          </p:cNvPicPr>
          <p:nvPr>
            <p:ph type="pic" sz="quarter" idx="10"/>
          </p:nvPr>
        </p:nvPicPr>
        <p:blipFill>
          <a:blip r:embed="rId3"/>
          <a:srcRect l="12497" r="12497"/>
          <a:stretch>
            <a:fillRect/>
          </a:stretch>
        </p:blipFill>
        <p:spPr/>
      </p:pic>
    </p:spTree>
    <p:extLst>
      <p:ext uri="{BB962C8B-B14F-4D97-AF65-F5344CB8AC3E}">
        <p14:creationId xmlns:p14="http://schemas.microsoft.com/office/powerpoint/2010/main" val="3874666127"/>
      </p:ext>
    </p:extLst>
  </p:cSld>
  <p:clrMapOvr>
    <a:masterClrMapping/>
  </p:clrMapOvr>
  <p:transition spd="slow" advClick="0" advTm="1000">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2232837" y="1600200"/>
            <a:ext cx="8913001" cy="3230318"/>
            <a:chOff x="946150" y="3733800"/>
            <a:chExt cx="15509876" cy="6460635"/>
          </a:xfrm>
        </p:grpSpPr>
        <p:grpSp>
          <p:nvGrpSpPr>
            <p:cNvPr id="16389" name="Group 10">
              <a:extLst>
                <a:ext uri="{FF2B5EF4-FFF2-40B4-BE49-F238E27FC236}">
                  <a16:creationId xmlns:a16="http://schemas.microsoft.com/office/drawing/2014/main" id="{72492E37-9E21-1846-9FBB-4C2C507D7428}"/>
                </a:ext>
              </a:extLst>
            </p:cNvPr>
            <p:cNvGrpSpPr>
              <a:grpSpLocks/>
            </p:cNvGrpSpPr>
            <p:nvPr/>
          </p:nvGrpSpPr>
          <p:grpSpPr bwMode="auto">
            <a:xfrm>
              <a:off x="946150" y="3733800"/>
              <a:ext cx="15509876" cy="4964514"/>
              <a:chOff x="946150" y="5470018"/>
              <a:chExt cx="15509876" cy="4964514"/>
            </a:xfrm>
          </p:grpSpPr>
          <p:grpSp>
            <p:nvGrpSpPr>
              <p:cNvPr id="16391" name="Group 7">
                <a:extLst>
                  <a:ext uri="{FF2B5EF4-FFF2-40B4-BE49-F238E27FC236}">
                    <a16:creationId xmlns:a16="http://schemas.microsoft.com/office/drawing/2014/main" id="{2E303326-E4E1-CF4A-AFF9-6E3F4C5F3460}"/>
                  </a:ext>
                </a:extLst>
              </p:cNvPr>
              <p:cNvGrpSpPr>
                <a:grpSpLocks/>
              </p:cNvGrpSpPr>
              <p:nvPr/>
            </p:nvGrpSpPr>
            <p:grpSpPr bwMode="auto">
              <a:xfrm>
                <a:off x="1063625" y="5470018"/>
                <a:ext cx="2667000" cy="1676400"/>
                <a:chOff x="1063625" y="536069"/>
                <a:chExt cx="2667000" cy="1676400"/>
              </a:xfrm>
            </p:grpSpPr>
            <p:sp>
              <p:nvSpPr>
                <p:cNvPr id="5" name="TextBox 4">
                  <a:extLst>
                    <a:ext uri="{FF2B5EF4-FFF2-40B4-BE49-F238E27FC236}">
                      <a16:creationId xmlns:a16="http://schemas.microsoft.com/office/drawing/2014/main" id="{455075C1-CECD-4CE9-A423-8D1DA3F6BFD6}"/>
                    </a:ext>
                  </a:extLst>
                </p:cNvPr>
                <p:cNvSpPr txBox="1"/>
                <p:nvPr/>
              </p:nvSpPr>
              <p:spPr>
                <a:xfrm>
                  <a:off x="1063625" y="536069"/>
                  <a:ext cx="2667000" cy="1190456"/>
                </a:xfrm>
                <a:prstGeom prst="rect">
                  <a:avLst/>
                </a:prstGeom>
                <a:noFill/>
              </p:spPr>
              <p:txBody>
                <a:bodyPr>
                  <a:spAutoFit/>
                </a:bodyPr>
                <a:lstStyle/>
                <a:p>
                  <a:pPr defTabSz="914217">
                    <a:lnSpc>
                      <a:spcPct val="80000"/>
                    </a:lnSpc>
                    <a:defRPr/>
                  </a:pPr>
                  <a:r>
                    <a:rPr lang="en-US" sz="4000" b="1" kern="100" dirty="0">
                      <a:solidFill>
                        <a:schemeClr val="bg1"/>
                      </a:solidFill>
                      <a:latin typeface="Antonio" panose="02000503000000000000" pitchFamily="2" charset="0"/>
                    </a:rPr>
                    <a:t>05.</a:t>
                  </a:r>
                  <a:endParaRPr lang="ru-RU" sz="4000" b="1" kern="100" dirty="0">
                    <a:solidFill>
                      <a:schemeClr val="bg1"/>
                    </a:solidFill>
                    <a:latin typeface="Montserrat" panose="00000500000000000000" pitchFamily="50" charset="-52"/>
                  </a:endParaRPr>
                </a:p>
              </p:txBody>
            </p:sp>
            <p:cxnSp>
              <p:nvCxnSpPr>
                <p:cNvPr id="6" name="Straight Connector 5">
                  <a:extLst>
                    <a:ext uri="{FF2B5EF4-FFF2-40B4-BE49-F238E27FC236}">
                      <a16:creationId xmlns:a16="http://schemas.microsoft.com/office/drawing/2014/main" id="{C15FA3EE-1D06-426D-B27F-50A89CCF4865}"/>
                    </a:ext>
                  </a:extLst>
                </p:cNvPr>
                <p:cNvCxnSpPr>
                  <a:cxnSpLocks/>
                </p:cNvCxnSpPr>
                <p:nvPr/>
              </p:nvCxnSpPr>
              <p:spPr>
                <a:xfrm>
                  <a:off x="1216025" y="2212469"/>
                  <a:ext cx="2514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B1EE57C-11FA-4355-A43E-1F440F1B0E7B}"/>
                  </a:ext>
                </a:extLst>
              </p:cNvPr>
              <p:cNvSpPr txBox="1"/>
              <p:nvPr/>
            </p:nvSpPr>
            <p:spPr>
              <a:xfrm>
                <a:off x="946150" y="8265605"/>
                <a:ext cx="15509876" cy="2168927"/>
              </a:xfrm>
              <a:prstGeom prst="rect">
                <a:avLst/>
              </a:prstGeom>
              <a:noFill/>
            </p:spPr>
            <p:txBody>
              <a:bodyPr>
                <a:spAutoFit/>
              </a:bodyPr>
              <a:lstStyle/>
              <a:p>
                <a:pPr defTabSz="914217">
                  <a:lnSpc>
                    <a:spcPct val="80000"/>
                  </a:lnSpc>
                  <a:defRPr/>
                </a:pPr>
                <a:r>
                  <a:rPr lang="en-US" sz="8000" b="1" kern="100" spc="-150" dirty="0">
                    <a:solidFill>
                      <a:schemeClr val="bg1"/>
                    </a:solidFill>
                    <a:latin typeface="Montserrat" panose="00000500000000000000" pitchFamily="50" charset="-52"/>
                  </a:rPr>
                  <a:t>The ISO Process</a:t>
                </a:r>
                <a:endParaRPr lang="ru-RU" sz="8000" b="1" kern="100" spc="-150" dirty="0">
                  <a:solidFill>
                    <a:schemeClr val="bg1"/>
                  </a:solidFill>
                  <a:latin typeface="Montserrat" panose="00000500000000000000" pitchFamily="50" charset="-52"/>
                </a:endParaRPr>
              </a:p>
            </p:txBody>
          </p:sp>
        </p:gr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405911652"/>
      </p:ext>
    </p:extLst>
  </p:cSld>
  <p:clrMapOvr>
    <a:masterClrMapping/>
  </p:clrMapOvr>
  <p:transition spd="slow" advClick="0" advTm="1000">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ConnectorA"/>
          <p:cNvSpPr>
            <a:spLocks noChangeArrowheads="1"/>
          </p:cNvSpPr>
          <p:nvPr/>
        </p:nvSpPr>
        <p:spPr bwMode="auto">
          <a:xfrm>
            <a:off x="3860437" y="2384106"/>
            <a:ext cx="310516" cy="641986"/>
          </a:xfrm>
          <a:prstGeom prst="rect">
            <a:avLst/>
          </a:prstGeom>
          <a:gradFill flip="none" rotWithShape="1">
            <a:gsLst>
              <a:gs pos="0">
                <a:schemeClr val="bg1">
                  <a:alpha val="0"/>
                </a:schemeClr>
              </a:gs>
              <a:gs pos="100000">
                <a:schemeClr val="bg1">
                  <a:lumMod val="85000"/>
                </a:schemeClr>
              </a:gs>
            </a:gsLst>
            <a:lin ang="54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79" name="Connector C"/>
          <p:cNvSpPr>
            <a:spLocks noChangeArrowheads="1"/>
          </p:cNvSpPr>
          <p:nvPr/>
        </p:nvSpPr>
        <p:spPr bwMode="auto">
          <a:xfrm>
            <a:off x="7215142" y="2384106"/>
            <a:ext cx="310516" cy="641986"/>
          </a:xfrm>
          <a:prstGeom prst="rect">
            <a:avLst/>
          </a:prstGeom>
          <a:gradFill flip="none" rotWithShape="1">
            <a:gsLst>
              <a:gs pos="0">
                <a:schemeClr val="bg1">
                  <a:alpha val="0"/>
                </a:schemeClr>
              </a:gs>
              <a:gs pos="100000">
                <a:schemeClr val="bg1">
                  <a:lumMod val="85000"/>
                </a:schemeClr>
              </a:gs>
            </a:gsLst>
            <a:lin ang="54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80" name="Connector B"/>
          <p:cNvSpPr>
            <a:spLocks noChangeArrowheads="1"/>
          </p:cNvSpPr>
          <p:nvPr/>
        </p:nvSpPr>
        <p:spPr bwMode="auto">
          <a:xfrm>
            <a:off x="5538742" y="3951920"/>
            <a:ext cx="310516" cy="643890"/>
          </a:xfrm>
          <a:prstGeom prst="rect">
            <a:avLst/>
          </a:prstGeom>
          <a:gradFill flip="none" rotWithShape="1">
            <a:gsLst>
              <a:gs pos="0">
                <a:schemeClr val="bg1">
                  <a:lumMod val="85000"/>
                </a:schemeClr>
              </a:gs>
              <a:gs pos="100000">
                <a:schemeClr val="bg1">
                  <a:alpha val="0"/>
                </a:schemeClr>
              </a:gs>
            </a:gsLst>
            <a:lin ang="54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82" name="Color circle A"/>
          <p:cNvSpPr>
            <a:spLocks noChangeArrowheads="1"/>
          </p:cNvSpPr>
          <p:nvPr/>
        </p:nvSpPr>
        <p:spPr bwMode="auto">
          <a:xfrm>
            <a:off x="3450861" y="2927030"/>
            <a:ext cx="1129666" cy="1123950"/>
          </a:xfrm>
          <a:prstGeom prst="ellipse">
            <a:avLst/>
          </a:prstGeom>
          <a:gradFill flip="none" rotWithShape="1">
            <a:gsLst>
              <a:gs pos="0">
                <a:schemeClr val="accent2"/>
              </a:gs>
              <a:gs pos="100000">
                <a:schemeClr val="accent2">
                  <a:lumMod val="75000"/>
                </a:schemeClr>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sp>
        <p:nvSpPr>
          <p:cNvPr id="3083" name="Color circle B"/>
          <p:cNvSpPr>
            <a:spLocks noChangeArrowheads="1"/>
          </p:cNvSpPr>
          <p:nvPr/>
        </p:nvSpPr>
        <p:spPr bwMode="auto">
          <a:xfrm>
            <a:off x="5129167" y="2927030"/>
            <a:ext cx="1129666" cy="1123950"/>
          </a:xfrm>
          <a:prstGeom prst="ellipse">
            <a:avLst/>
          </a:prstGeom>
          <a:gradFill flip="none" rotWithShape="1">
            <a:gsLst>
              <a:gs pos="0">
                <a:schemeClr val="accent4"/>
              </a:gs>
              <a:gs pos="100000">
                <a:schemeClr val="accent4">
                  <a:lumMod val="75000"/>
                </a:schemeClr>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sp>
        <p:nvSpPr>
          <p:cNvPr id="3084" name="Color circle C"/>
          <p:cNvSpPr>
            <a:spLocks noChangeArrowheads="1"/>
          </p:cNvSpPr>
          <p:nvPr/>
        </p:nvSpPr>
        <p:spPr bwMode="auto">
          <a:xfrm>
            <a:off x="6805567" y="2927030"/>
            <a:ext cx="1129666" cy="1123950"/>
          </a:xfrm>
          <a:prstGeom prst="ellipse">
            <a:avLst/>
          </a:prstGeom>
          <a:gradFill flip="none" rotWithShape="1">
            <a:gsLst>
              <a:gs pos="0">
                <a:schemeClr val="accent6"/>
              </a:gs>
              <a:gs pos="100000">
                <a:schemeClr val="accent6">
                  <a:lumMod val="75000"/>
                </a:schemeClr>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grpSp>
        <p:nvGrpSpPr>
          <p:cNvPr id="27" name="Arrow"/>
          <p:cNvGrpSpPr/>
          <p:nvPr/>
        </p:nvGrpSpPr>
        <p:grpSpPr>
          <a:xfrm>
            <a:off x="1524242" y="3026092"/>
            <a:ext cx="8798318" cy="805816"/>
            <a:chOff x="242" y="3026092"/>
            <a:chExt cx="8798318" cy="805816"/>
          </a:xfrm>
        </p:grpSpPr>
        <p:sp>
          <p:nvSpPr>
            <p:cNvPr id="3086" name="Freeform 14"/>
            <p:cNvSpPr>
              <a:spLocks/>
            </p:cNvSpPr>
            <p:nvPr/>
          </p:nvSpPr>
          <p:spPr bwMode="auto">
            <a:xfrm>
              <a:off x="242" y="3026092"/>
              <a:ext cx="8798318" cy="805816"/>
            </a:xfrm>
            <a:custGeom>
              <a:avLst/>
              <a:gdLst>
                <a:gd name="connsiteX0" fmla="*/ 9906 w 10947"/>
                <a:gd name="connsiteY0" fmla="*/ 10000 h 10000"/>
                <a:gd name="connsiteX1" fmla="*/ 10947 w 10947"/>
                <a:gd name="connsiteY1" fmla="*/ 4988 h 10000"/>
                <a:gd name="connsiteX2" fmla="*/ 9906 w 10947"/>
                <a:gd name="connsiteY2" fmla="*/ 0 h 10000"/>
                <a:gd name="connsiteX3" fmla="*/ 10015 w 10947"/>
                <a:gd name="connsiteY3" fmla="*/ 2080 h 10000"/>
                <a:gd name="connsiteX4" fmla="*/ 0 w 10947"/>
                <a:gd name="connsiteY4" fmla="*/ 2080 h 10000"/>
                <a:gd name="connsiteX5" fmla="*/ 947 w 10947"/>
                <a:gd name="connsiteY5" fmla="*/ 7896 h 10000"/>
                <a:gd name="connsiteX6" fmla="*/ 10015 w 10947"/>
                <a:gd name="connsiteY6" fmla="*/ 7896 h 10000"/>
                <a:gd name="connsiteX7" fmla="*/ 10015 w 10947"/>
                <a:gd name="connsiteY7" fmla="*/ 7896 h 10000"/>
                <a:gd name="connsiteX8" fmla="*/ 9906 w 10947"/>
                <a:gd name="connsiteY8" fmla="*/ 10000 h 10000"/>
                <a:gd name="connsiteX0" fmla="*/ 9906 w 10947"/>
                <a:gd name="connsiteY0" fmla="*/ 10000 h 10000"/>
                <a:gd name="connsiteX1" fmla="*/ 10947 w 10947"/>
                <a:gd name="connsiteY1" fmla="*/ 4988 h 10000"/>
                <a:gd name="connsiteX2" fmla="*/ 9906 w 10947"/>
                <a:gd name="connsiteY2" fmla="*/ 0 h 10000"/>
                <a:gd name="connsiteX3" fmla="*/ 10015 w 10947"/>
                <a:gd name="connsiteY3" fmla="*/ 2080 h 10000"/>
                <a:gd name="connsiteX4" fmla="*/ 0 w 10947"/>
                <a:gd name="connsiteY4" fmla="*/ 2080 h 10000"/>
                <a:gd name="connsiteX5" fmla="*/ 0 w 10947"/>
                <a:gd name="connsiteY5" fmla="*/ 7896 h 10000"/>
                <a:gd name="connsiteX6" fmla="*/ 10015 w 10947"/>
                <a:gd name="connsiteY6" fmla="*/ 7896 h 10000"/>
                <a:gd name="connsiteX7" fmla="*/ 10015 w 10947"/>
                <a:gd name="connsiteY7" fmla="*/ 7896 h 10000"/>
                <a:gd name="connsiteX8" fmla="*/ 9906 w 10947"/>
                <a:gd name="connsiteY8" fmla="*/ 10000 h 10000"/>
                <a:gd name="connsiteX0" fmla="*/ 9906 w 10947"/>
                <a:gd name="connsiteY0" fmla="*/ 10000 h 10000"/>
                <a:gd name="connsiteX1" fmla="*/ 10947 w 10947"/>
                <a:gd name="connsiteY1" fmla="*/ 4988 h 10000"/>
                <a:gd name="connsiteX2" fmla="*/ 9906 w 10947"/>
                <a:gd name="connsiteY2" fmla="*/ 0 h 10000"/>
                <a:gd name="connsiteX3" fmla="*/ 10015 w 10947"/>
                <a:gd name="connsiteY3" fmla="*/ 2080 h 10000"/>
                <a:gd name="connsiteX4" fmla="*/ 0 w 10947"/>
                <a:gd name="connsiteY4" fmla="*/ 2080 h 10000"/>
                <a:gd name="connsiteX5" fmla="*/ 0 w 10947"/>
                <a:gd name="connsiteY5" fmla="*/ 7394 h 10000"/>
                <a:gd name="connsiteX6" fmla="*/ 10015 w 10947"/>
                <a:gd name="connsiteY6" fmla="*/ 7896 h 10000"/>
                <a:gd name="connsiteX7" fmla="*/ 10015 w 10947"/>
                <a:gd name="connsiteY7" fmla="*/ 7896 h 10000"/>
                <a:gd name="connsiteX8" fmla="*/ 9906 w 10947"/>
                <a:gd name="connsiteY8" fmla="*/ 10000 h 10000"/>
                <a:gd name="connsiteX0" fmla="*/ 9906 w 10947"/>
                <a:gd name="connsiteY0" fmla="*/ 10000 h 10000"/>
                <a:gd name="connsiteX1" fmla="*/ 10947 w 10947"/>
                <a:gd name="connsiteY1" fmla="*/ 4988 h 10000"/>
                <a:gd name="connsiteX2" fmla="*/ 9906 w 10947"/>
                <a:gd name="connsiteY2" fmla="*/ 0 h 10000"/>
                <a:gd name="connsiteX3" fmla="*/ 10015 w 10947"/>
                <a:gd name="connsiteY3" fmla="*/ 2080 h 10000"/>
                <a:gd name="connsiteX4" fmla="*/ 0 w 10947"/>
                <a:gd name="connsiteY4" fmla="*/ 2080 h 10000"/>
                <a:gd name="connsiteX5" fmla="*/ 0 w 10947"/>
                <a:gd name="connsiteY5" fmla="*/ 7896 h 10000"/>
                <a:gd name="connsiteX6" fmla="*/ 10015 w 10947"/>
                <a:gd name="connsiteY6" fmla="*/ 7896 h 10000"/>
                <a:gd name="connsiteX7" fmla="*/ 10015 w 10947"/>
                <a:gd name="connsiteY7" fmla="*/ 7896 h 10000"/>
                <a:gd name="connsiteX8" fmla="*/ 9906 w 10947"/>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47" h="10000">
                  <a:moveTo>
                    <a:pt x="9906" y="10000"/>
                  </a:moveTo>
                  <a:lnTo>
                    <a:pt x="10947" y="4988"/>
                  </a:lnTo>
                  <a:lnTo>
                    <a:pt x="9906" y="0"/>
                  </a:lnTo>
                  <a:cubicBezTo>
                    <a:pt x="9942" y="693"/>
                    <a:pt x="9979" y="1387"/>
                    <a:pt x="10015" y="2080"/>
                  </a:cubicBezTo>
                  <a:lnTo>
                    <a:pt x="0" y="2080"/>
                  </a:lnTo>
                  <a:lnTo>
                    <a:pt x="0" y="7896"/>
                  </a:lnTo>
                  <a:lnTo>
                    <a:pt x="10015" y="7896"/>
                  </a:lnTo>
                  <a:lnTo>
                    <a:pt x="10015" y="7896"/>
                  </a:lnTo>
                  <a:cubicBezTo>
                    <a:pt x="9979" y="8597"/>
                    <a:pt x="9942" y="9299"/>
                    <a:pt x="9906" y="10000"/>
                  </a:cubicBezTo>
                  <a:close/>
                </a:path>
              </a:pathLst>
            </a:custGeom>
            <a:solidFill>
              <a:srgbClr val="5E6C82"/>
            </a:solidFill>
            <a:ln w="9525">
              <a:noFill/>
              <a:round/>
              <a:headEnd/>
              <a:tailEnd/>
            </a:ln>
            <a:effectLst>
              <a:outerShdw blurRad="127000" dist="25400" dir="5400000" algn="tl" rotWithShape="0">
                <a:schemeClr val="tx1">
                  <a:alpha val="77000"/>
                </a:schemeClr>
              </a:outerShdw>
            </a:effectLst>
          </p:spPr>
          <p:txBody>
            <a:bodyPr vert="horz" wrap="square" lIns="91440" tIns="45720" rIns="91440" bIns="45720" numCol="1" anchor="t" anchorCtr="0" compatLnSpc="1">
              <a:prstTxWarp prst="textNoShape">
                <a:avLst/>
              </a:prstTxWarp>
            </a:bodyPr>
            <a:lstStyle/>
            <a:p>
              <a:endParaRPr lang="ru-RU"/>
            </a:p>
          </p:txBody>
        </p:sp>
        <p:sp>
          <p:nvSpPr>
            <p:cNvPr id="3087" name="Freeform 15"/>
            <p:cNvSpPr>
              <a:spLocks/>
            </p:cNvSpPr>
            <p:nvPr/>
          </p:nvSpPr>
          <p:spPr bwMode="auto">
            <a:xfrm>
              <a:off x="242" y="3428048"/>
              <a:ext cx="8798318" cy="403860"/>
            </a:xfrm>
            <a:custGeom>
              <a:avLst/>
              <a:gdLst>
                <a:gd name="connsiteX0" fmla="*/ 947 w 10947"/>
                <a:gd name="connsiteY0" fmla="*/ 5802 h 10000"/>
                <a:gd name="connsiteX1" fmla="*/ 10015 w 10947"/>
                <a:gd name="connsiteY1" fmla="*/ 5802 h 10000"/>
                <a:gd name="connsiteX2" fmla="*/ 10015 w 10947"/>
                <a:gd name="connsiteY2" fmla="*/ 5802 h 10000"/>
                <a:gd name="connsiteX3" fmla="*/ 9906 w 10947"/>
                <a:gd name="connsiteY3" fmla="*/ 10000 h 10000"/>
                <a:gd name="connsiteX4" fmla="*/ 10947 w 10947"/>
                <a:gd name="connsiteY4" fmla="*/ 0 h 10000"/>
                <a:gd name="connsiteX5" fmla="*/ 0 w 10947"/>
                <a:gd name="connsiteY5" fmla="*/ 0 h 10000"/>
                <a:gd name="connsiteX6" fmla="*/ 947 w 10947"/>
                <a:gd name="connsiteY6" fmla="*/ 5802 h 10000"/>
                <a:gd name="connsiteX0" fmla="*/ 0 w 10947"/>
                <a:gd name="connsiteY0" fmla="*/ 5645 h 10000"/>
                <a:gd name="connsiteX1" fmla="*/ 10015 w 10947"/>
                <a:gd name="connsiteY1" fmla="*/ 5802 h 10000"/>
                <a:gd name="connsiteX2" fmla="*/ 10015 w 10947"/>
                <a:gd name="connsiteY2" fmla="*/ 5802 h 10000"/>
                <a:gd name="connsiteX3" fmla="*/ 9906 w 10947"/>
                <a:gd name="connsiteY3" fmla="*/ 10000 h 10000"/>
                <a:gd name="connsiteX4" fmla="*/ 10947 w 10947"/>
                <a:gd name="connsiteY4" fmla="*/ 0 h 10000"/>
                <a:gd name="connsiteX5" fmla="*/ 0 w 10947"/>
                <a:gd name="connsiteY5" fmla="*/ 0 h 10000"/>
                <a:gd name="connsiteX6" fmla="*/ 0 w 10947"/>
                <a:gd name="connsiteY6" fmla="*/ 5645 h 10000"/>
                <a:gd name="connsiteX0" fmla="*/ 0 w 10947"/>
                <a:gd name="connsiteY0" fmla="*/ 5802 h 10000"/>
                <a:gd name="connsiteX1" fmla="*/ 10015 w 10947"/>
                <a:gd name="connsiteY1" fmla="*/ 5802 h 10000"/>
                <a:gd name="connsiteX2" fmla="*/ 10015 w 10947"/>
                <a:gd name="connsiteY2" fmla="*/ 5802 h 10000"/>
                <a:gd name="connsiteX3" fmla="*/ 9906 w 10947"/>
                <a:gd name="connsiteY3" fmla="*/ 10000 h 10000"/>
                <a:gd name="connsiteX4" fmla="*/ 10947 w 10947"/>
                <a:gd name="connsiteY4" fmla="*/ 0 h 10000"/>
                <a:gd name="connsiteX5" fmla="*/ 0 w 10947"/>
                <a:gd name="connsiteY5" fmla="*/ 0 h 10000"/>
                <a:gd name="connsiteX6" fmla="*/ 0 w 10947"/>
                <a:gd name="connsiteY6" fmla="*/ 58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10000">
                  <a:moveTo>
                    <a:pt x="0" y="5802"/>
                  </a:moveTo>
                  <a:lnTo>
                    <a:pt x="10015" y="5802"/>
                  </a:lnTo>
                  <a:lnTo>
                    <a:pt x="10015" y="5802"/>
                  </a:lnTo>
                  <a:cubicBezTo>
                    <a:pt x="9979" y="7201"/>
                    <a:pt x="9942" y="8601"/>
                    <a:pt x="9906" y="10000"/>
                  </a:cubicBezTo>
                  <a:lnTo>
                    <a:pt x="10947" y="0"/>
                  </a:lnTo>
                  <a:lnTo>
                    <a:pt x="0" y="0"/>
                  </a:lnTo>
                  <a:lnTo>
                    <a:pt x="0" y="5802"/>
                  </a:lnTo>
                  <a:close/>
                </a:path>
              </a:pathLst>
            </a:custGeom>
            <a:solidFill>
              <a:srgbClr val="323C49"/>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2" name="Circle A">
            <a:extLst>
              <a:ext uri="{FF2B5EF4-FFF2-40B4-BE49-F238E27FC236}">
                <a16:creationId xmlns:a16="http://schemas.microsoft.com/office/drawing/2014/main" id="{32B8E16C-7AED-7F47-AFB5-3C4AD37219A2}"/>
              </a:ext>
            </a:extLst>
          </p:cNvPr>
          <p:cNvGrpSpPr/>
          <p:nvPr/>
        </p:nvGrpSpPr>
        <p:grpSpPr>
          <a:xfrm>
            <a:off x="3551827" y="3026090"/>
            <a:ext cx="927736" cy="925830"/>
            <a:chOff x="1599564" y="2965132"/>
            <a:chExt cx="927736" cy="925830"/>
          </a:xfrm>
        </p:grpSpPr>
        <p:sp>
          <p:nvSpPr>
            <p:cNvPr id="3088" name="Oval 16"/>
            <p:cNvSpPr>
              <a:spLocks noChangeArrowheads="1"/>
            </p:cNvSpPr>
            <p:nvPr/>
          </p:nvSpPr>
          <p:spPr bwMode="auto">
            <a:xfrm>
              <a:off x="1599564" y="2965132"/>
              <a:ext cx="927736" cy="925830"/>
            </a:xfrm>
            <a:prstGeom prst="ellipse">
              <a:avLst/>
            </a:prstGeom>
            <a:gradFill flip="none" rotWithShape="1">
              <a:gsLst>
                <a:gs pos="0">
                  <a:srgbClr val="FEFFFF"/>
                </a:gs>
                <a:gs pos="100000">
                  <a:srgbClr val="D8D9D9"/>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sp>
          <p:nvSpPr>
            <p:cNvPr id="60" name="Oval 16">
              <a:extLst>
                <a:ext uri="{FF2B5EF4-FFF2-40B4-BE49-F238E27FC236}">
                  <a16:creationId xmlns:a16="http://schemas.microsoft.com/office/drawing/2014/main" id="{B0824C39-BED1-2745-AA0D-478E06FB1857}"/>
                </a:ext>
              </a:extLst>
            </p:cNvPr>
            <p:cNvSpPr>
              <a:spLocks noChangeArrowheads="1"/>
            </p:cNvSpPr>
            <p:nvPr/>
          </p:nvSpPr>
          <p:spPr bwMode="auto">
            <a:xfrm>
              <a:off x="1662627" y="3026092"/>
              <a:ext cx="798155" cy="796515"/>
            </a:xfrm>
            <a:prstGeom prst="ellipse">
              <a:avLst/>
            </a:prstGeom>
            <a:gradFill flip="none" rotWithShape="1">
              <a:gsLst>
                <a:gs pos="0">
                  <a:srgbClr val="FEFFFF"/>
                </a:gs>
                <a:gs pos="100000">
                  <a:srgbClr val="D8D9D9"/>
                </a:gs>
              </a:gsLst>
              <a:lin ang="2700000" scaled="1"/>
              <a:tileRect/>
            </a:gradFill>
            <a:ln w="9525">
              <a:noFill/>
              <a:round/>
              <a:headEnd/>
              <a:tailEnd/>
            </a:ln>
            <a:effectLst>
              <a:innerShdw blurRad="63500" dist="38100" dir="2700000">
                <a:prstClr val="black">
                  <a:alpha val="5000"/>
                </a:prstClr>
              </a:innerShdw>
            </a:effectLst>
          </p:spPr>
          <p:txBody>
            <a:bodyPr vert="horz" wrap="square" lIns="91440" tIns="45720" rIns="91440" bIns="45720" numCol="1" anchor="t" anchorCtr="0" compatLnSpc="1">
              <a:prstTxWarp prst="textNoShape">
                <a:avLst/>
              </a:prstTxWarp>
            </a:bodyPr>
            <a:lstStyle/>
            <a:p>
              <a:endParaRPr lang="ru-RU"/>
            </a:p>
          </p:txBody>
        </p:sp>
        <p:sp>
          <p:nvSpPr>
            <p:cNvPr id="3092" name="Oval 20"/>
            <p:cNvSpPr>
              <a:spLocks noChangeArrowheads="1"/>
            </p:cNvSpPr>
            <p:nvPr/>
          </p:nvSpPr>
          <p:spPr bwMode="auto">
            <a:xfrm>
              <a:off x="1618614" y="3401378"/>
              <a:ext cx="57150" cy="55246"/>
            </a:xfrm>
            <a:prstGeom prst="ellipse">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1" name="Circle B">
            <a:extLst>
              <a:ext uri="{FF2B5EF4-FFF2-40B4-BE49-F238E27FC236}">
                <a16:creationId xmlns:a16="http://schemas.microsoft.com/office/drawing/2014/main" id="{15A70A01-1BA7-594A-9E24-E9101F1D4EB6}"/>
              </a:ext>
            </a:extLst>
          </p:cNvPr>
          <p:cNvGrpSpPr/>
          <p:nvPr/>
        </p:nvGrpSpPr>
        <p:grpSpPr>
          <a:xfrm>
            <a:off x="5231402" y="3026090"/>
            <a:ext cx="927736" cy="925830"/>
            <a:chOff x="1599564" y="2965132"/>
            <a:chExt cx="927736" cy="925830"/>
          </a:xfrm>
        </p:grpSpPr>
        <p:sp>
          <p:nvSpPr>
            <p:cNvPr id="62" name="Oval 16">
              <a:extLst>
                <a:ext uri="{FF2B5EF4-FFF2-40B4-BE49-F238E27FC236}">
                  <a16:creationId xmlns:a16="http://schemas.microsoft.com/office/drawing/2014/main" id="{EAEEEC12-AFD0-EF4B-A7B0-B20EC886E7D7}"/>
                </a:ext>
              </a:extLst>
            </p:cNvPr>
            <p:cNvSpPr>
              <a:spLocks noChangeArrowheads="1"/>
            </p:cNvSpPr>
            <p:nvPr/>
          </p:nvSpPr>
          <p:spPr bwMode="auto">
            <a:xfrm>
              <a:off x="1599564" y="2965132"/>
              <a:ext cx="927736" cy="925830"/>
            </a:xfrm>
            <a:prstGeom prst="ellipse">
              <a:avLst/>
            </a:prstGeom>
            <a:gradFill flip="none" rotWithShape="1">
              <a:gsLst>
                <a:gs pos="0">
                  <a:srgbClr val="FEFFFF"/>
                </a:gs>
                <a:gs pos="100000">
                  <a:srgbClr val="D8D9D9"/>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sp>
          <p:nvSpPr>
            <p:cNvPr id="63" name="Oval 16">
              <a:extLst>
                <a:ext uri="{FF2B5EF4-FFF2-40B4-BE49-F238E27FC236}">
                  <a16:creationId xmlns:a16="http://schemas.microsoft.com/office/drawing/2014/main" id="{EE0E805E-7E2F-844B-8E25-9930AE35AB19}"/>
                </a:ext>
              </a:extLst>
            </p:cNvPr>
            <p:cNvSpPr>
              <a:spLocks noChangeArrowheads="1"/>
            </p:cNvSpPr>
            <p:nvPr/>
          </p:nvSpPr>
          <p:spPr bwMode="auto">
            <a:xfrm>
              <a:off x="1662627" y="3026092"/>
              <a:ext cx="798155" cy="796515"/>
            </a:xfrm>
            <a:prstGeom prst="ellipse">
              <a:avLst/>
            </a:prstGeom>
            <a:gradFill flip="none" rotWithShape="1">
              <a:gsLst>
                <a:gs pos="0">
                  <a:srgbClr val="FEFFFF"/>
                </a:gs>
                <a:gs pos="100000">
                  <a:srgbClr val="D8D9D9"/>
                </a:gs>
              </a:gsLst>
              <a:lin ang="2700000" scaled="1"/>
              <a:tileRect/>
            </a:gradFill>
            <a:ln w="9525">
              <a:noFill/>
              <a:round/>
              <a:headEnd/>
              <a:tailEnd/>
            </a:ln>
            <a:effectLst>
              <a:innerShdw blurRad="63500" dist="38100" dir="2700000">
                <a:prstClr val="black">
                  <a:alpha val="5000"/>
                </a:prstClr>
              </a:innerShdw>
            </a:effectLst>
          </p:spPr>
          <p:txBody>
            <a:bodyPr vert="horz" wrap="square" lIns="91440" tIns="45720" rIns="91440" bIns="45720" numCol="1" anchor="t" anchorCtr="0" compatLnSpc="1">
              <a:prstTxWarp prst="textNoShape">
                <a:avLst/>
              </a:prstTxWarp>
            </a:bodyPr>
            <a:lstStyle/>
            <a:p>
              <a:endParaRPr lang="ru-RU"/>
            </a:p>
          </p:txBody>
        </p:sp>
        <p:sp>
          <p:nvSpPr>
            <p:cNvPr id="64" name="Oval 20">
              <a:extLst>
                <a:ext uri="{FF2B5EF4-FFF2-40B4-BE49-F238E27FC236}">
                  <a16:creationId xmlns:a16="http://schemas.microsoft.com/office/drawing/2014/main" id="{76763F56-A65E-D543-92D7-60EDE690FAC3}"/>
                </a:ext>
              </a:extLst>
            </p:cNvPr>
            <p:cNvSpPr>
              <a:spLocks noChangeArrowheads="1"/>
            </p:cNvSpPr>
            <p:nvPr/>
          </p:nvSpPr>
          <p:spPr bwMode="auto">
            <a:xfrm>
              <a:off x="1618614" y="3401378"/>
              <a:ext cx="57150" cy="55246"/>
            </a:xfrm>
            <a:prstGeom prst="ellipse">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ru-RU">
                <a:solidFill>
                  <a:schemeClr val="accent4"/>
                </a:solidFill>
              </a:endParaRPr>
            </a:p>
          </p:txBody>
        </p:sp>
      </p:grpSp>
      <p:grpSp>
        <p:nvGrpSpPr>
          <p:cNvPr id="65" name="Circle C">
            <a:extLst>
              <a:ext uri="{FF2B5EF4-FFF2-40B4-BE49-F238E27FC236}">
                <a16:creationId xmlns:a16="http://schemas.microsoft.com/office/drawing/2014/main" id="{95C4F2E2-B616-4A46-9959-CE697220C45E}"/>
              </a:ext>
            </a:extLst>
          </p:cNvPr>
          <p:cNvGrpSpPr/>
          <p:nvPr/>
        </p:nvGrpSpPr>
        <p:grpSpPr>
          <a:xfrm>
            <a:off x="6907802" y="3026090"/>
            <a:ext cx="927736" cy="925830"/>
            <a:chOff x="1599564" y="2965132"/>
            <a:chExt cx="927736" cy="925830"/>
          </a:xfrm>
        </p:grpSpPr>
        <p:sp>
          <p:nvSpPr>
            <p:cNvPr id="66" name="Oval 16">
              <a:extLst>
                <a:ext uri="{FF2B5EF4-FFF2-40B4-BE49-F238E27FC236}">
                  <a16:creationId xmlns:a16="http://schemas.microsoft.com/office/drawing/2014/main" id="{914EAE1B-CE60-2B47-8C4D-8DA2E95B4D65}"/>
                </a:ext>
              </a:extLst>
            </p:cNvPr>
            <p:cNvSpPr>
              <a:spLocks noChangeArrowheads="1"/>
            </p:cNvSpPr>
            <p:nvPr/>
          </p:nvSpPr>
          <p:spPr bwMode="auto">
            <a:xfrm>
              <a:off x="1599564" y="2965132"/>
              <a:ext cx="927736" cy="925830"/>
            </a:xfrm>
            <a:prstGeom prst="ellipse">
              <a:avLst/>
            </a:prstGeom>
            <a:gradFill flip="none" rotWithShape="1">
              <a:gsLst>
                <a:gs pos="0">
                  <a:srgbClr val="FEFFFF"/>
                </a:gs>
                <a:gs pos="100000">
                  <a:srgbClr val="D8D9D9"/>
                </a:gs>
              </a:gsLst>
              <a:lin ang="2700000" scaled="1"/>
              <a:tileRect/>
            </a:gradFill>
            <a:ln w="9525">
              <a:noFill/>
              <a:round/>
              <a:headEnd/>
              <a:tailEnd/>
            </a:ln>
            <a:effectLst>
              <a:outerShdw blurRad="114300" dist="50800" dir="2700000" algn="tl"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ru-RU"/>
            </a:p>
          </p:txBody>
        </p:sp>
        <p:sp>
          <p:nvSpPr>
            <p:cNvPr id="67" name="Oval 16">
              <a:extLst>
                <a:ext uri="{FF2B5EF4-FFF2-40B4-BE49-F238E27FC236}">
                  <a16:creationId xmlns:a16="http://schemas.microsoft.com/office/drawing/2014/main" id="{F4076322-9A09-654E-AA2E-FAF1DB76F599}"/>
                </a:ext>
              </a:extLst>
            </p:cNvPr>
            <p:cNvSpPr>
              <a:spLocks noChangeArrowheads="1"/>
            </p:cNvSpPr>
            <p:nvPr/>
          </p:nvSpPr>
          <p:spPr bwMode="auto">
            <a:xfrm>
              <a:off x="1662627" y="3026092"/>
              <a:ext cx="798155" cy="796515"/>
            </a:xfrm>
            <a:prstGeom prst="ellipse">
              <a:avLst/>
            </a:prstGeom>
            <a:gradFill flip="none" rotWithShape="1">
              <a:gsLst>
                <a:gs pos="0">
                  <a:srgbClr val="FEFFFF"/>
                </a:gs>
                <a:gs pos="100000">
                  <a:srgbClr val="D8D9D9"/>
                </a:gs>
              </a:gsLst>
              <a:lin ang="2700000" scaled="1"/>
              <a:tileRect/>
            </a:gradFill>
            <a:ln w="9525">
              <a:noFill/>
              <a:round/>
              <a:headEnd/>
              <a:tailEnd/>
            </a:ln>
            <a:effectLst>
              <a:innerShdw blurRad="63500" dist="38100" dir="2700000">
                <a:prstClr val="black">
                  <a:alpha val="5000"/>
                </a:prstClr>
              </a:innerShdw>
            </a:effectLst>
          </p:spPr>
          <p:txBody>
            <a:bodyPr vert="horz" wrap="square" lIns="91440" tIns="45720" rIns="91440" bIns="45720" numCol="1" anchor="t" anchorCtr="0" compatLnSpc="1">
              <a:prstTxWarp prst="textNoShape">
                <a:avLst/>
              </a:prstTxWarp>
            </a:bodyPr>
            <a:lstStyle/>
            <a:p>
              <a:endParaRPr lang="ru-RU"/>
            </a:p>
          </p:txBody>
        </p:sp>
        <p:sp>
          <p:nvSpPr>
            <p:cNvPr id="68" name="Oval 20">
              <a:extLst>
                <a:ext uri="{FF2B5EF4-FFF2-40B4-BE49-F238E27FC236}">
                  <a16:creationId xmlns:a16="http://schemas.microsoft.com/office/drawing/2014/main" id="{173D24B1-32E2-A045-BF28-B2CFCEA357E6}"/>
                </a:ext>
              </a:extLst>
            </p:cNvPr>
            <p:cNvSpPr>
              <a:spLocks noChangeArrowheads="1"/>
            </p:cNvSpPr>
            <p:nvPr/>
          </p:nvSpPr>
          <p:spPr bwMode="auto">
            <a:xfrm>
              <a:off x="1618614" y="3401378"/>
              <a:ext cx="57150" cy="55246"/>
            </a:xfrm>
            <a:prstGeom prst="ellipse">
              <a:avLst/>
            </a:pr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8197" name="Money icon"/>
          <p:cNvSpPr>
            <a:spLocks noChangeAspect="1" noEditPoints="1"/>
          </p:cNvSpPr>
          <p:nvPr/>
        </p:nvSpPr>
        <p:spPr bwMode="auto">
          <a:xfrm>
            <a:off x="5479438" y="3254467"/>
            <a:ext cx="457200" cy="453390"/>
          </a:xfrm>
          <a:custGeom>
            <a:avLst/>
            <a:gdLst/>
            <a:ahLst/>
            <a:cxnLst>
              <a:cxn ang="0">
                <a:pos x="111" y="79"/>
              </a:cxn>
              <a:cxn ang="0">
                <a:pos x="139" y="106"/>
              </a:cxn>
              <a:cxn ang="0">
                <a:pos x="133" y="58"/>
              </a:cxn>
              <a:cxn ang="0">
                <a:pos x="133" y="39"/>
              </a:cxn>
              <a:cxn ang="0">
                <a:pos x="139" y="28"/>
              </a:cxn>
              <a:cxn ang="0">
                <a:pos x="127" y="28"/>
              </a:cxn>
              <a:cxn ang="0">
                <a:pos x="133" y="70"/>
              </a:cxn>
              <a:cxn ang="0">
                <a:pos x="133" y="128"/>
              </a:cxn>
              <a:cxn ang="0">
                <a:pos x="133" y="0"/>
              </a:cxn>
              <a:cxn ang="0">
                <a:pos x="133" y="128"/>
              </a:cxn>
              <a:cxn ang="0">
                <a:pos x="169" y="27"/>
              </a:cxn>
              <a:cxn ang="0">
                <a:pos x="81" y="64"/>
              </a:cxn>
              <a:cxn ang="0">
                <a:pos x="217" y="70"/>
              </a:cxn>
              <a:cxn ang="0">
                <a:pos x="234" y="58"/>
              </a:cxn>
              <a:cxn ang="0">
                <a:pos x="214" y="40"/>
              </a:cxn>
              <a:cxn ang="0">
                <a:pos x="225" y="23"/>
              </a:cxn>
              <a:cxn ang="0">
                <a:pos x="214" y="40"/>
              </a:cxn>
              <a:cxn ang="0">
                <a:pos x="233" y="101"/>
              </a:cxn>
              <a:cxn ang="0">
                <a:pos x="206" y="91"/>
              </a:cxn>
              <a:cxn ang="0">
                <a:pos x="48" y="70"/>
              </a:cxn>
              <a:cxn ang="0">
                <a:pos x="31" y="58"/>
              </a:cxn>
              <a:cxn ang="0">
                <a:pos x="35" y="34"/>
              </a:cxn>
              <a:cxn ang="0">
                <a:pos x="55" y="29"/>
              </a:cxn>
              <a:cxn ang="0">
                <a:pos x="35" y="34"/>
              </a:cxn>
              <a:cxn ang="0">
                <a:pos x="32" y="101"/>
              </a:cxn>
              <a:cxn ang="0">
                <a:pos x="59" y="91"/>
              </a:cxn>
              <a:cxn ang="0">
                <a:pos x="25" y="258"/>
              </a:cxn>
              <a:cxn ang="0">
                <a:pos x="31" y="252"/>
              </a:cxn>
              <a:cxn ang="0">
                <a:pos x="200" y="134"/>
              </a:cxn>
              <a:cxn ang="0">
                <a:pos x="146" y="153"/>
              </a:cxn>
              <a:cxn ang="0">
                <a:pos x="0" y="217"/>
              </a:cxn>
              <a:cxn ang="0">
                <a:pos x="0" y="233"/>
              </a:cxn>
              <a:cxn ang="0">
                <a:pos x="6" y="264"/>
              </a:cxn>
              <a:cxn ang="0">
                <a:pos x="84" y="240"/>
              </a:cxn>
              <a:cxn ang="0">
                <a:pos x="97" y="258"/>
              </a:cxn>
              <a:cxn ang="0">
                <a:pos x="97" y="232"/>
              </a:cxn>
              <a:cxn ang="0">
                <a:pos x="263" y="129"/>
              </a:cxn>
              <a:cxn ang="0">
                <a:pos x="178" y="181"/>
              </a:cxn>
              <a:cxn ang="0">
                <a:pos x="13" y="227"/>
              </a:cxn>
              <a:cxn ang="0">
                <a:pos x="75" y="155"/>
              </a:cxn>
              <a:cxn ang="0">
                <a:pos x="150" y="165"/>
              </a:cxn>
              <a:cxn ang="0">
                <a:pos x="150" y="176"/>
              </a:cxn>
              <a:cxn ang="0">
                <a:pos x="90" y="186"/>
              </a:cxn>
              <a:cxn ang="0">
                <a:pos x="114" y="194"/>
              </a:cxn>
              <a:cxn ang="0">
                <a:pos x="204" y="153"/>
              </a:cxn>
              <a:cxn ang="0">
                <a:pos x="208" y="144"/>
              </a:cxn>
              <a:cxn ang="0">
                <a:pos x="178" y="181"/>
              </a:cxn>
              <a:cxn ang="0">
                <a:pos x="90" y="185"/>
              </a:cxn>
            </a:cxnLst>
            <a:rect l="0" t="0" r="r" b="b"/>
            <a:pathLst>
              <a:path w="265" h="264">
                <a:moveTo>
                  <a:pt x="133" y="88"/>
                </a:moveTo>
                <a:cubicBezTo>
                  <a:pt x="127" y="88"/>
                  <a:pt x="123" y="84"/>
                  <a:pt x="123" y="79"/>
                </a:cubicBezTo>
                <a:cubicBezTo>
                  <a:pt x="111" y="79"/>
                  <a:pt x="111" y="79"/>
                  <a:pt x="111" y="79"/>
                </a:cubicBezTo>
                <a:cubicBezTo>
                  <a:pt x="111" y="89"/>
                  <a:pt x="118" y="97"/>
                  <a:pt x="127" y="100"/>
                </a:cubicBezTo>
                <a:cubicBezTo>
                  <a:pt x="127" y="106"/>
                  <a:pt x="127" y="106"/>
                  <a:pt x="127" y="106"/>
                </a:cubicBezTo>
                <a:cubicBezTo>
                  <a:pt x="139" y="106"/>
                  <a:pt x="139" y="106"/>
                  <a:pt x="139" y="106"/>
                </a:cubicBezTo>
                <a:cubicBezTo>
                  <a:pt x="139" y="100"/>
                  <a:pt x="139" y="100"/>
                  <a:pt x="139" y="100"/>
                </a:cubicBezTo>
                <a:cubicBezTo>
                  <a:pt x="148" y="97"/>
                  <a:pt x="154" y="89"/>
                  <a:pt x="154" y="79"/>
                </a:cubicBezTo>
                <a:cubicBezTo>
                  <a:pt x="154" y="67"/>
                  <a:pt x="144" y="58"/>
                  <a:pt x="133" y="58"/>
                </a:cubicBezTo>
                <a:cubicBezTo>
                  <a:pt x="127" y="58"/>
                  <a:pt x="123" y="53"/>
                  <a:pt x="123" y="48"/>
                </a:cubicBezTo>
                <a:cubicBezTo>
                  <a:pt x="123" y="46"/>
                  <a:pt x="124" y="44"/>
                  <a:pt x="126" y="42"/>
                </a:cubicBezTo>
                <a:cubicBezTo>
                  <a:pt x="128" y="40"/>
                  <a:pt x="130" y="39"/>
                  <a:pt x="133" y="39"/>
                </a:cubicBezTo>
                <a:cubicBezTo>
                  <a:pt x="138" y="39"/>
                  <a:pt x="142" y="43"/>
                  <a:pt x="142" y="48"/>
                </a:cubicBezTo>
                <a:cubicBezTo>
                  <a:pt x="154" y="48"/>
                  <a:pt x="154" y="48"/>
                  <a:pt x="154" y="48"/>
                </a:cubicBezTo>
                <a:cubicBezTo>
                  <a:pt x="154" y="39"/>
                  <a:pt x="148" y="31"/>
                  <a:pt x="139" y="28"/>
                </a:cubicBezTo>
                <a:cubicBezTo>
                  <a:pt x="139" y="22"/>
                  <a:pt x="139" y="22"/>
                  <a:pt x="139" y="22"/>
                </a:cubicBezTo>
                <a:cubicBezTo>
                  <a:pt x="127" y="22"/>
                  <a:pt x="127" y="22"/>
                  <a:pt x="127" y="22"/>
                </a:cubicBezTo>
                <a:cubicBezTo>
                  <a:pt x="127" y="28"/>
                  <a:pt x="127" y="28"/>
                  <a:pt x="127" y="28"/>
                </a:cubicBezTo>
                <a:cubicBezTo>
                  <a:pt x="123" y="29"/>
                  <a:pt x="120" y="30"/>
                  <a:pt x="117" y="33"/>
                </a:cubicBezTo>
                <a:cubicBezTo>
                  <a:pt x="113" y="37"/>
                  <a:pt x="111" y="43"/>
                  <a:pt x="111" y="48"/>
                </a:cubicBezTo>
                <a:cubicBezTo>
                  <a:pt x="111" y="60"/>
                  <a:pt x="121" y="70"/>
                  <a:pt x="133" y="70"/>
                </a:cubicBezTo>
                <a:cubicBezTo>
                  <a:pt x="138" y="70"/>
                  <a:pt x="142" y="74"/>
                  <a:pt x="142" y="79"/>
                </a:cubicBezTo>
                <a:cubicBezTo>
                  <a:pt x="142" y="84"/>
                  <a:pt x="138" y="88"/>
                  <a:pt x="133" y="88"/>
                </a:cubicBezTo>
                <a:close/>
                <a:moveTo>
                  <a:pt x="133" y="128"/>
                </a:moveTo>
                <a:cubicBezTo>
                  <a:pt x="168" y="128"/>
                  <a:pt x="197" y="99"/>
                  <a:pt x="197" y="64"/>
                </a:cubicBezTo>
                <a:cubicBezTo>
                  <a:pt x="197" y="47"/>
                  <a:pt x="190" y="30"/>
                  <a:pt x="178" y="18"/>
                </a:cubicBezTo>
                <a:cubicBezTo>
                  <a:pt x="166" y="6"/>
                  <a:pt x="150" y="0"/>
                  <a:pt x="133" y="0"/>
                </a:cubicBezTo>
                <a:cubicBezTo>
                  <a:pt x="115" y="0"/>
                  <a:pt x="99" y="6"/>
                  <a:pt x="87" y="18"/>
                </a:cubicBezTo>
                <a:cubicBezTo>
                  <a:pt x="75" y="30"/>
                  <a:pt x="68" y="47"/>
                  <a:pt x="68" y="64"/>
                </a:cubicBezTo>
                <a:cubicBezTo>
                  <a:pt x="68" y="99"/>
                  <a:pt x="97" y="128"/>
                  <a:pt x="133" y="128"/>
                </a:cubicBezTo>
                <a:close/>
                <a:moveTo>
                  <a:pt x="96" y="27"/>
                </a:moveTo>
                <a:cubicBezTo>
                  <a:pt x="106" y="17"/>
                  <a:pt x="119" y="12"/>
                  <a:pt x="133" y="12"/>
                </a:cubicBezTo>
                <a:cubicBezTo>
                  <a:pt x="146" y="12"/>
                  <a:pt x="159" y="17"/>
                  <a:pt x="169" y="27"/>
                </a:cubicBezTo>
                <a:cubicBezTo>
                  <a:pt x="179" y="37"/>
                  <a:pt x="184" y="50"/>
                  <a:pt x="184" y="64"/>
                </a:cubicBezTo>
                <a:cubicBezTo>
                  <a:pt x="184" y="92"/>
                  <a:pt x="161" y="115"/>
                  <a:pt x="133" y="115"/>
                </a:cubicBezTo>
                <a:cubicBezTo>
                  <a:pt x="104" y="115"/>
                  <a:pt x="81" y="92"/>
                  <a:pt x="81" y="64"/>
                </a:cubicBezTo>
                <a:cubicBezTo>
                  <a:pt x="81" y="50"/>
                  <a:pt x="86" y="37"/>
                  <a:pt x="96" y="27"/>
                </a:cubicBezTo>
                <a:close/>
                <a:moveTo>
                  <a:pt x="211" y="64"/>
                </a:moveTo>
                <a:cubicBezTo>
                  <a:pt x="211" y="67"/>
                  <a:pt x="214" y="70"/>
                  <a:pt x="217" y="70"/>
                </a:cubicBezTo>
                <a:cubicBezTo>
                  <a:pt x="234" y="70"/>
                  <a:pt x="234" y="70"/>
                  <a:pt x="234" y="70"/>
                </a:cubicBezTo>
                <a:cubicBezTo>
                  <a:pt x="237" y="70"/>
                  <a:pt x="240" y="67"/>
                  <a:pt x="240" y="64"/>
                </a:cubicBezTo>
                <a:cubicBezTo>
                  <a:pt x="240" y="60"/>
                  <a:pt x="237" y="58"/>
                  <a:pt x="234" y="58"/>
                </a:cubicBezTo>
                <a:cubicBezTo>
                  <a:pt x="217" y="58"/>
                  <a:pt x="217" y="58"/>
                  <a:pt x="217" y="58"/>
                </a:cubicBezTo>
                <a:cubicBezTo>
                  <a:pt x="214" y="58"/>
                  <a:pt x="211" y="60"/>
                  <a:pt x="211" y="64"/>
                </a:cubicBezTo>
                <a:close/>
                <a:moveTo>
                  <a:pt x="214" y="40"/>
                </a:moveTo>
                <a:cubicBezTo>
                  <a:pt x="230" y="34"/>
                  <a:pt x="230" y="34"/>
                  <a:pt x="230" y="34"/>
                </a:cubicBezTo>
                <a:cubicBezTo>
                  <a:pt x="233" y="33"/>
                  <a:pt x="235" y="30"/>
                  <a:pt x="233" y="26"/>
                </a:cubicBezTo>
                <a:cubicBezTo>
                  <a:pt x="232" y="23"/>
                  <a:pt x="229" y="22"/>
                  <a:pt x="225" y="23"/>
                </a:cubicBezTo>
                <a:cubicBezTo>
                  <a:pt x="210" y="29"/>
                  <a:pt x="210" y="29"/>
                  <a:pt x="210" y="29"/>
                </a:cubicBezTo>
                <a:cubicBezTo>
                  <a:pt x="207" y="30"/>
                  <a:pt x="205" y="33"/>
                  <a:pt x="206" y="36"/>
                </a:cubicBezTo>
                <a:cubicBezTo>
                  <a:pt x="207" y="40"/>
                  <a:pt x="211" y="41"/>
                  <a:pt x="214" y="40"/>
                </a:cubicBezTo>
                <a:close/>
                <a:moveTo>
                  <a:pt x="210" y="99"/>
                </a:moveTo>
                <a:cubicBezTo>
                  <a:pt x="225" y="105"/>
                  <a:pt x="225" y="105"/>
                  <a:pt x="225" y="105"/>
                </a:cubicBezTo>
                <a:cubicBezTo>
                  <a:pt x="229" y="106"/>
                  <a:pt x="232" y="104"/>
                  <a:pt x="233" y="101"/>
                </a:cubicBezTo>
                <a:cubicBezTo>
                  <a:pt x="235" y="98"/>
                  <a:pt x="233" y="94"/>
                  <a:pt x="230" y="93"/>
                </a:cubicBezTo>
                <a:cubicBezTo>
                  <a:pt x="214" y="87"/>
                  <a:pt x="214" y="87"/>
                  <a:pt x="214" y="87"/>
                </a:cubicBezTo>
                <a:cubicBezTo>
                  <a:pt x="211" y="86"/>
                  <a:pt x="207" y="88"/>
                  <a:pt x="206" y="91"/>
                </a:cubicBezTo>
                <a:cubicBezTo>
                  <a:pt x="205" y="94"/>
                  <a:pt x="207" y="98"/>
                  <a:pt x="210" y="99"/>
                </a:cubicBezTo>
                <a:close/>
                <a:moveTo>
                  <a:pt x="31" y="70"/>
                </a:moveTo>
                <a:cubicBezTo>
                  <a:pt x="48" y="70"/>
                  <a:pt x="48" y="70"/>
                  <a:pt x="48" y="70"/>
                </a:cubicBezTo>
                <a:cubicBezTo>
                  <a:pt x="51" y="70"/>
                  <a:pt x="54" y="67"/>
                  <a:pt x="54" y="64"/>
                </a:cubicBezTo>
                <a:cubicBezTo>
                  <a:pt x="54" y="60"/>
                  <a:pt x="51" y="58"/>
                  <a:pt x="48" y="58"/>
                </a:cubicBezTo>
                <a:cubicBezTo>
                  <a:pt x="31" y="58"/>
                  <a:pt x="31" y="58"/>
                  <a:pt x="31" y="58"/>
                </a:cubicBezTo>
                <a:cubicBezTo>
                  <a:pt x="28" y="58"/>
                  <a:pt x="25" y="60"/>
                  <a:pt x="25" y="64"/>
                </a:cubicBezTo>
                <a:cubicBezTo>
                  <a:pt x="25" y="67"/>
                  <a:pt x="28" y="70"/>
                  <a:pt x="31" y="70"/>
                </a:cubicBezTo>
                <a:close/>
                <a:moveTo>
                  <a:pt x="35" y="34"/>
                </a:moveTo>
                <a:cubicBezTo>
                  <a:pt x="51" y="40"/>
                  <a:pt x="51" y="40"/>
                  <a:pt x="51" y="40"/>
                </a:cubicBezTo>
                <a:cubicBezTo>
                  <a:pt x="54" y="41"/>
                  <a:pt x="58" y="40"/>
                  <a:pt x="59" y="36"/>
                </a:cubicBezTo>
                <a:cubicBezTo>
                  <a:pt x="60" y="33"/>
                  <a:pt x="58" y="30"/>
                  <a:pt x="55" y="29"/>
                </a:cubicBezTo>
                <a:cubicBezTo>
                  <a:pt x="40" y="23"/>
                  <a:pt x="40" y="23"/>
                  <a:pt x="40" y="23"/>
                </a:cubicBezTo>
                <a:cubicBezTo>
                  <a:pt x="36" y="22"/>
                  <a:pt x="33" y="23"/>
                  <a:pt x="32" y="26"/>
                </a:cubicBezTo>
                <a:cubicBezTo>
                  <a:pt x="30" y="30"/>
                  <a:pt x="32" y="33"/>
                  <a:pt x="35" y="34"/>
                </a:cubicBezTo>
                <a:close/>
                <a:moveTo>
                  <a:pt x="51" y="87"/>
                </a:moveTo>
                <a:cubicBezTo>
                  <a:pt x="35" y="93"/>
                  <a:pt x="35" y="93"/>
                  <a:pt x="35" y="93"/>
                </a:cubicBezTo>
                <a:cubicBezTo>
                  <a:pt x="32" y="94"/>
                  <a:pt x="30" y="98"/>
                  <a:pt x="32" y="101"/>
                </a:cubicBezTo>
                <a:cubicBezTo>
                  <a:pt x="33" y="104"/>
                  <a:pt x="36" y="106"/>
                  <a:pt x="40" y="105"/>
                </a:cubicBezTo>
                <a:cubicBezTo>
                  <a:pt x="55" y="99"/>
                  <a:pt x="55" y="99"/>
                  <a:pt x="55" y="99"/>
                </a:cubicBezTo>
                <a:cubicBezTo>
                  <a:pt x="58" y="98"/>
                  <a:pt x="60" y="94"/>
                  <a:pt x="59" y="91"/>
                </a:cubicBezTo>
                <a:cubicBezTo>
                  <a:pt x="58" y="88"/>
                  <a:pt x="54" y="86"/>
                  <a:pt x="51" y="87"/>
                </a:cubicBezTo>
                <a:close/>
                <a:moveTo>
                  <a:pt x="31" y="252"/>
                </a:moveTo>
                <a:cubicBezTo>
                  <a:pt x="28" y="252"/>
                  <a:pt x="25" y="255"/>
                  <a:pt x="25" y="258"/>
                </a:cubicBezTo>
                <a:cubicBezTo>
                  <a:pt x="25" y="262"/>
                  <a:pt x="28" y="264"/>
                  <a:pt x="31" y="264"/>
                </a:cubicBezTo>
                <a:cubicBezTo>
                  <a:pt x="35" y="264"/>
                  <a:pt x="37" y="262"/>
                  <a:pt x="37" y="258"/>
                </a:cubicBezTo>
                <a:cubicBezTo>
                  <a:pt x="37" y="255"/>
                  <a:pt x="35" y="252"/>
                  <a:pt x="31" y="252"/>
                </a:cubicBezTo>
                <a:close/>
                <a:moveTo>
                  <a:pt x="263" y="120"/>
                </a:moveTo>
                <a:cubicBezTo>
                  <a:pt x="256" y="114"/>
                  <a:pt x="241" y="108"/>
                  <a:pt x="229" y="115"/>
                </a:cubicBezTo>
                <a:cubicBezTo>
                  <a:pt x="221" y="120"/>
                  <a:pt x="210" y="128"/>
                  <a:pt x="200" y="134"/>
                </a:cubicBezTo>
                <a:cubicBezTo>
                  <a:pt x="196" y="137"/>
                  <a:pt x="196" y="137"/>
                  <a:pt x="196" y="137"/>
                </a:cubicBezTo>
                <a:cubicBezTo>
                  <a:pt x="189" y="135"/>
                  <a:pt x="182" y="134"/>
                  <a:pt x="174" y="138"/>
                </a:cubicBezTo>
                <a:cubicBezTo>
                  <a:pt x="165" y="142"/>
                  <a:pt x="156" y="147"/>
                  <a:pt x="146" y="153"/>
                </a:cubicBezTo>
                <a:cubicBezTo>
                  <a:pt x="133" y="146"/>
                  <a:pt x="117" y="142"/>
                  <a:pt x="100" y="143"/>
                </a:cubicBezTo>
                <a:cubicBezTo>
                  <a:pt x="101" y="143"/>
                  <a:pt x="75" y="143"/>
                  <a:pt x="75" y="143"/>
                </a:cubicBezTo>
                <a:cubicBezTo>
                  <a:pt x="34" y="143"/>
                  <a:pt x="0" y="176"/>
                  <a:pt x="0" y="217"/>
                </a:cubicBezTo>
                <a:cubicBezTo>
                  <a:pt x="0" y="217"/>
                  <a:pt x="0" y="217"/>
                  <a:pt x="0" y="217"/>
                </a:cubicBezTo>
                <a:cubicBezTo>
                  <a:pt x="0" y="232"/>
                  <a:pt x="0" y="232"/>
                  <a:pt x="0" y="232"/>
                </a:cubicBezTo>
                <a:cubicBezTo>
                  <a:pt x="0" y="233"/>
                  <a:pt x="0" y="233"/>
                  <a:pt x="0" y="233"/>
                </a:cubicBezTo>
                <a:cubicBezTo>
                  <a:pt x="0" y="233"/>
                  <a:pt x="0" y="233"/>
                  <a:pt x="0" y="233"/>
                </a:cubicBezTo>
                <a:cubicBezTo>
                  <a:pt x="0" y="258"/>
                  <a:pt x="0" y="258"/>
                  <a:pt x="0" y="258"/>
                </a:cubicBezTo>
                <a:cubicBezTo>
                  <a:pt x="0" y="262"/>
                  <a:pt x="3" y="264"/>
                  <a:pt x="6" y="264"/>
                </a:cubicBezTo>
                <a:cubicBezTo>
                  <a:pt x="10" y="264"/>
                  <a:pt x="13" y="262"/>
                  <a:pt x="13" y="258"/>
                </a:cubicBezTo>
                <a:cubicBezTo>
                  <a:pt x="13" y="240"/>
                  <a:pt x="13" y="240"/>
                  <a:pt x="13" y="240"/>
                </a:cubicBezTo>
                <a:cubicBezTo>
                  <a:pt x="84" y="240"/>
                  <a:pt x="84" y="240"/>
                  <a:pt x="84" y="240"/>
                </a:cubicBezTo>
                <a:cubicBezTo>
                  <a:pt x="84" y="258"/>
                  <a:pt x="84" y="258"/>
                  <a:pt x="84" y="258"/>
                </a:cubicBezTo>
                <a:cubicBezTo>
                  <a:pt x="84" y="262"/>
                  <a:pt x="87" y="264"/>
                  <a:pt x="90" y="264"/>
                </a:cubicBezTo>
                <a:cubicBezTo>
                  <a:pt x="94" y="264"/>
                  <a:pt x="97" y="262"/>
                  <a:pt x="97" y="258"/>
                </a:cubicBezTo>
                <a:cubicBezTo>
                  <a:pt x="97" y="233"/>
                  <a:pt x="97" y="233"/>
                  <a:pt x="97" y="233"/>
                </a:cubicBezTo>
                <a:cubicBezTo>
                  <a:pt x="97" y="233"/>
                  <a:pt x="97" y="233"/>
                  <a:pt x="97" y="233"/>
                </a:cubicBezTo>
                <a:cubicBezTo>
                  <a:pt x="97" y="233"/>
                  <a:pt x="97" y="233"/>
                  <a:pt x="97" y="232"/>
                </a:cubicBezTo>
                <a:cubicBezTo>
                  <a:pt x="97" y="222"/>
                  <a:pt x="99" y="221"/>
                  <a:pt x="116" y="220"/>
                </a:cubicBezTo>
                <a:cubicBezTo>
                  <a:pt x="132" y="218"/>
                  <a:pt x="158" y="215"/>
                  <a:pt x="186" y="190"/>
                </a:cubicBezTo>
                <a:cubicBezTo>
                  <a:pt x="186" y="191"/>
                  <a:pt x="263" y="129"/>
                  <a:pt x="263" y="129"/>
                </a:cubicBezTo>
                <a:cubicBezTo>
                  <a:pt x="264" y="128"/>
                  <a:pt x="265" y="126"/>
                  <a:pt x="265" y="125"/>
                </a:cubicBezTo>
                <a:cubicBezTo>
                  <a:pt x="265" y="123"/>
                  <a:pt x="264" y="121"/>
                  <a:pt x="263" y="120"/>
                </a:cubicBezTo>
                <a:close/>
                <a:moveTo>
                  <a:pt x="178" y="181"/>
                </a:moveTo>
                <a:cubicBezTo>
                  <a:pt x="153" y="203"/>
                  <a:pt x="130" y="206"/>
                  <a:pt x="114" y="207"/>
                </a:cubicBezTo>
                <a:cubicBezTo>
                  <a:pt x="101" y="209"/>
                  <a:pt x="87" y="210"/>
                  <a:pt x="85" y="227"/>
                </a:cubicBezTo>
                <a:cubicBezTo>
                  <a:pt x="13" y="227"/>
                  <a:pt x="13" y="227"/>
                  <a:pt x="13" y="227"/>
                </a:cubicBezTo>
                <a:cubicBezTo>
                  <a:pt x="13" y="217"/>
                  <a:pt x="13" y="217"/>
                  <a:pt x="13" y="217"/>
                </a:cubicBezTo>
                <a:cubicBezTo>
                  <a:pt x="13" y="217"/>
                  <a:pt x="13" y="217"/>
                  <a:pt x="13" y="217"/>
                </a:cubicBezTo>
                <a:cubicBezTo>
                  <a:pt x="13" y="183"/>
                  <a:pt x="41" y="155"/>
                  <a:pt x="75" y="155"/>
                </a:cubicBezTo>
                <a:cubicBezTo>
                  <a:pt x="101" y="155"/>
                  <a:pt x="101" y="155"/>
                  <a:pt x="101" y="155"/>
                </a:cubicBezTo>
                <a:cubicBezTo>
                  <a:pt x="117" y="155"/>
                  <a:pt x="131" y="158"/>
                  <a:pt x="143" y="165"/>
                </a:cubicBezTo>
                <a:cubicBezTo>
                  <a:pt x="145" y="166"/>
                  <a:pt x="148" y="166"/>
                  <a:pt x="150" y="165"/>
                </a:cubicBezTo>
                <a:cubicBezTo>
                  <a:pt x="160" y="158"/>
                  <a:pt x="170" y="153"/>
                  <a:pt x="179" y="149"/>
                </a:cubicBezTo>
                <a:cubicBezTo>
                  <a:pt x="183" y="148"/>
                  <a:pt x="186" y="148"/>
                  <a:pt x="189" y="148"/>
                </a:cubicBezTo>
                <a:cubicBezTo>
                  <a:pt x="150" y="176"/>
                  <a:pt x="150" y="176"/>
                  <a:pt x="150" y="176"/>
                </a:cubicBezTo>
                <a:cubicBezTo>
                  <a:pt x="140" y="182"/>
                  <a:pt x="129" y="182"/>
                  <a:pt x="119" y="181"/>
                </a:cubicBezTo>
                <a:cubicBezTo>
                  <a:pt x="117" y="181"/>
                  <a:pt x="115" y="181"/>
                  <a:pt x="114" y="181"/>
                </a:cubicBezTo>
                <a:cubicBezTo>
                  <a:pt x="102" y="181"/>
                  <a:pt x="92" y="185"/>
                  <a:pt x="90" y="186"/>
                </a:cubicBezTo>
                <a:cubicBezTo>
                  <a:pt x="87" y="187"/>
                  <a:pt x="85" y="190"/>
                  <a:pt x="87" y="194"/>
                </a:cubicBezTo>
                <a:cubicBezTo>
                  <a:pt x="88" y="197"/>
                  <a:pt x="91" y="198"/>
                  <a:pt x="95" y="197"/>
                </a:cubicBezTo>
                <a:cubicBezTo>
                  <a:pt x="95" y="197"/>
                  <a:pt x="103" y="194"/>
                  <a:pt x="114" y="194"/>
                </a:cubicBezTo>
                <a:cubicBezTo>
                  <a:pt x="115" y="194"/>
                  <a:pt x="117" y="194"/>
                  <a:pt x="119" y="194"/>
                </a:cubicBezTo>
                <a:cubicBezTo>
                  <a:pt x="130" y="194"/>
                  <a:pt x="143" y="194"/>
                  <a:pt x="156" y="186"/>
                </a:cubicBezTo>
                <a:cubicBezTo>
                  <a:pt x="157" y="186"/>
                  <a:pt x="204" y="153"/>
                  <a:pt x="204" y="153"/>
                </a:cubicBezTo>
                <a:cubicBezTo>
                  <a:pt x="206" y="152"/>
                  <a:pt x="207" y="150"/>
                  <a:pt x="207" y="148"/>
                </a:cubicBezTo>
                <a:cubicBezTo>
                  <a:pt x="207" y="147"/>
                  <a:pt x="207" y="146"/>
                  <a:pt x="206" y="145"/>
                </a:cubicBezTo>
                <a:cubicBezTo>
                  <a:pt x="208" y="144"/>
                  <a:pt x="208" y="144"/>
                  <a:pt x="208" y="144"/>
                </a:cubicBezTo>
                <a:cubicBezTo>
                  <a:pt x="217" y="138"/>
                  <a:pt x="228" y="130"/>
                  <a:pt x="236" y="126"/>
                </a:cubicBezTo>
                <a:cubicBezTo>
                  <a:pt x="239" y="123"/>
                  <a:pt x="244" y="124"/>
                  <a:pt x="248" y="125"/>
                </a:cubicBezTo>
                <a:lnTo>
                  <a:pt x="178" y="181"/>
                </a:lnTo>
                <a:close/>
                <a:moveTo>
                  <a:pt x="90" y="186"/>
                </a:moveTo>
                <a:cubicBezTo>
                  <a:pt x="90" y="186"/>
                  <a:pt x="90" y="186"/>
                  <a:pt x="90" y="186"/>
                </a:cubicBezTo>
                <a:cubicBezTo>
                  <a:pt x="90" y="186"/>
                  <a:pt x="90" y="185"/>
                  <a:pt x="90" y="185"/>
                </a:cubicBezTo>
                <a:lnTo>
                  <a:pt x="90" y="186"/>
                </a:lnTo>
                <a:close/>
              </a:path>
            </a:pathLst>
          </a:custGeom>
          <a:solidFill>
            <a:srgbClr val="444444"/>
          </a:solidFill>
          <a:ln w="9525">
            <a:noFill/>
            <a:round/>
            <a:headEnd/>
            <a:tailEnd/>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endParaRPr lang="ru-RU"/>
          </a:p>
        </p:txBody>
      </p:sp>
      <p:sp>
        <p:nvSpPr>
          <p:cNvPr id="8198" name="Strategy icon"/>
          <p:cNvSpPr>
            <a:spLocks noChangeAspect="1" noEditPoints="1"/>
          </p:cNvSpPr>
          <p:nvPr/>
        </p:nvSpPr>
        <p:spPr bwMode="auto">
          <a:xfrm>
            <a:off x="7164906" y="3241860"/>
            <a:ext cx="411480" cy="455296"/>
          </a:xfrm>
          <a:custGeom>
            <a:avLst/>
            <a:gdLst/>
            <a:ahLst/>
            <a:cxnLst>
              <a:cxn ang="0">
                <a:pos x="116" y="87"/>
              </a:cxn>
              <a:cxn ang="0">
                <a:pos x="83" y="75"/>
              </a:cxn>
              <a:cxn ang="0">
                <a:pos x="83" y="108"/>
              </a:cxn>
              <a:cxn ang="0">
                <a:pos x="96" y="96"/>
              </a:cxn>
              <a:cxn ang="0">
                <a:pos x="100" y="207"/>
              </a:cxn>
              <a:cxn ang="0">
                <a:pos x="166" y="158"/>
              </a:cxn>
              <a:cxn ang="0">
                <a:pos x="166" y="149"/>
              </a:cxn>
              <a:cxn ang="0">
                <a:pos x="79" y="133"/>
              </a:cxn>
              <a:cxn ang="0">
                <a:pos x="79" y="174"/>
              </a:cxn>
              <a:cxn ang="0">
                <a:pos x="79" y="133"/>
              </a:cxn>
              <a:cxn ang="0">
                <a:pos x="71" y="153"/>
              </a:cxn>
              <a:cxn ang="0">
                <a:pos x="87" y="153"/>
              </a:cxn>
              <a:cxn ang="0">
                <a:pos x="174" y="74"/>
              </a:cxn>
              <a:cxn ang="0">
                <a:pos x="154" y="74"/>
              </a:cxn>
              <a:cxn ang="0">
                <a:pos x="155" y="93"/>
              </a:cxn>
              <a:cxn ang="0">
                <a:pos x="154" y="112"/>
              </a:cxn>
              <a:cxn ang="0">
                <a:pos x="174" y="112"/>
              </a:cxn>
              <a:cxn ang="0">
                <a:pos x="173" y="93"/>
              </a:cxn>
              <a:cxn ang="0">
                <a:pos x="174" y="74"/>
              </a:cxn>
              <a:cxn ang="0">
                <a:pos x="114" y="35"/>
              </a:cxn>
              <a:cxn ang="0">
                <a:pos x="127" y="35"/>
              </a:cxn>
              <a:cxn ang="0">
                <a:pos x="234" y="29"/>
              </a:cxn>
              <a:cxn ang="0">
                <a:pos x="158" y="23"/>
              </a:cxn>
              <a:cxn ang="0">
                <a:pos x="145" y="17"/>
              </a:cxn>
              <a:cxn ang="0">
                <a:pos x="139" y="0"/>
              </a:cxn>
              <a:cxn ang="0">
                <a:pos x="96" y="6"/>
              </a:cxn>
              <a:cxn ang="0">
                <a:pos x="89" y="17"/>
              </a:cxn>
              <a:cxn ang="0">
                <a:pos x="83" y="29"/>
              </a:cxn>
              <a:cxn ang="0">
                <a:pos x="0" y="35"/>
              </a:cxn>
              <a:cxn ang="0">
                <a:pos x="7" y="265"/>
              </a:cxn>
              <a:cxn ang="0">
                <a:pos x="240" y="259"/>
              </a:cxn>
              <a:cxn ang="0">
                <a:pos x="234" y="29"/>
              </a:cxn>
              <a:cxn ang="0">
                <a:pos x="102" y="29"/>
              </a:cxn>
              <a:cxn ang="0">
                <a:pos x="108" y="13"/>
              </a:cxn>
              <a:cxn ang="0">
                <a:pos x="133" y="23"/>
              </a:cxn>
              <a:cxn ang="0">
                <a:pos x="145" y="29"/>
              </a:cxn>
              <a:cxn ang="0">
                <a:pos x="96" y="50"/>
              </a:cxn>
              <a:cxn ang="0">
                <a:pos x="38" y="42"/>
              </a:cxn>
              <a:cxn ang="0">
                <a:pos x="83" y="56"/>
              </a:cxn>
              <a:cxn ang="0">
                <a:pos x="151" y="62"/>
              </a:cxn>
              <a:cxn ang="0">
                <a:pos x="158" y="42"/>
              </a:cxn>
              <a:cxn ang="0">
                <a:pos x="203" y="228"/>
              </a:cxn>
              <a:cxn ang="0">
                <a:pos x="38" y="42"/>
              </a:cxn>
              <a:cxn ang="0">
                <a:pos x="13" y="253"/>
              </a:cxn>
              <a:cxn ang="0">
                <a:pos x="25" y="42"/>
              </a:cxn>
              <a:cxn ang="0">
                <a:pos x="32" y="240"/>
              </a:cxn>
              <a:cxn ang="0">
                <a:pos x="216" y="234"/>
              </a:cxn>
              <a:cxn ang="0">
                <a:pos x="228" y="42"/>
              </a:cxn>
            </a:cxnLst>
            <a:rect l="0" t="0" r="r" b="b"/>
            <a:pathLst>
              <a:path w="240" h="265">
                <a:moveTo>
                  <a:pt x="104" y="87"/>
                </a:moveTo>
                <a:cubicBezTo>
                  <a:pt x="111" y="87"/>
                  <a:pt x="116" y="87"/>
                  <a:pt x="116" y="87"/>
                </a:cubicBezTo>
                <a:cubicBezTo>
                  <a:pt x="116" y="75"/>
                  <a:pt x="116" y="75"/>
                  <a:pt x="116" y="75"/>
                </a:cubicBezTo>
                <a:cubicBezTo>
                  <a:pt x="83" y="75"/>
                  <a:pt x="83" y="75"/>
                  <a:pt x="83" y="75"/>
                </a:cubicBezTo>
                <a:cubicBezTo>
                  <a:pt x="83" y="75"/>
                  <a:pt x="83" y="81"/>
                  <a:pt x="83" y="81"/>
                </a:cubicBezTo>
                <a:cubicBezTo>
                  <a:pt x="83" y="108"/>
                  <a:pt x="83" y="108"/>
                  <a:pt x="83" y="108"/>
                </a:cubicBezTo>
                <a:cubicBezTo>
                  <a:pt x="96" y="108"/>
                  <a:pt x="96" y="108"/>
                  <a:pt x="96" y="108"/>
                </a:cubicBezTo>
                <a:cubicBezTo>
                  <a:pt x="96" y="96"/>
                  <a:pt x="96" y="96"/>
                  <a:pt x="96" y="96"/>
                </a:cubicBezTo>
                <a:cubicBezTo>
                  <a:pt x="153" y="153"/>
                  <a:pt x="153" y="153"/>
                  <a:pt x="153" y="153"/>
                </a:cubicBezTo>
                <a:cubicBezTo>
                  <a:pt x="100" y="207"/>
                  <a:pt x="100" y="207"/>
                  <a:pt x="100" y="207"/>
                </a:cubicBezTo>
                <a:cubicBezTo>
                  <a:pt x="108" y="216"/>
                  <a:pt x="108" y="216"/>
                  <a:pt x="108" y="216"/>
                </a:cubicBezTo>
                <a:cubicBezTo>
                  <a:pt x="166" y="158"/>
                  <a:pt x="166" y="158"/>
                  <a:pt x="166" y="158"/>
                </a:cubicBezTo>
                <a:cubicBezTo>
                  <a:pt x="171" y="153"/>
                  <a:pt x="171" y="153"/>
                  <a:pt x="171" y="153"/>
                </a:cubicBezTo>
                <a:cubicBezTo>
                  <a:pt x="166" y="149"/>
                  <a:pt x="166" y="149"/>
                  <a:pt x="166" y="149"/>
                </a:cubicBezTo>
                <a:lnTo>
                  <a:pt x="104" y="87"/>
                </a:lnTo>
                <a:close/>
                <a:moveTo>
                  <a:pt x="79" y="133"/>
                </a:moveTo>
                <a:cubicBezTo>
                  <a:pt x="68" y="133"/>
                  <a:pt x="58" y="142"/>
                  <a:pt x="58" y="153"/>
                </a:cubicBezTo>
                <a:cubicBezTo>
                  <a:pt x="58" y="165"/>
                  <a:pt x="68" y="174"/>
                  <a:pt x="79" y="174"/>
                </a:cubicBezTo>
                <a:cubicBezTo>
                  <a:pt x="90" y="174"/>
                  <a:pt x="100" y="165"/>
                  <a:pt x="100" y="153"/>
                </a:cubicBezTo>
                <a:cubicBezTo>
                  <a:pt x="100" y="142"/>
                  <a:pt x="90" y="133"/>
                  <a:pt x="79" y="133"/>
                </a:cubicBezTo>
                <a:close/>
                <a:moveTo>
                  <a:pt x="79" y="161"/>
                </a:moveTo>
                <a:cubicBezTo>
                  <a:pt x="75" y="161"/>
                  <a:pt x="71" y="158"/>
                  <a:pt x="71" y="153"/>
                </a:cubicBezTo>
                <a:cubicBezTo>
                  <a:pt x="71" y="149"/>
                  <a:pt x="75" y="145"/>
                  <a:pt x="79" y="145"/>
                </a:cubicBezTo>
                <a:cubicBezTo>
                  <a:pt x="84" y="145"/>
                  <a:pt x="87" y="149"/>
                  <a:pt x="87" y="153"/>
                </a:cubicBezTo>
                <a:cubicBezTo>
                  <a:pt x="87" y="158"/>
                  <a:pt x="84" y="161"/>
                  <a:pt x="79" y="161"/>
                </a:cubicBezTo>
                <a:close/>
                <a:moveTo>
                  <a:pt x="174" y="74"/>
                </a:moveTo>
                <a:cubicBezTo>
                  <a:pt x="164" y="84"/>
                  <a:pt x="164" y="84"/>
                  <a:pt x="164" y="84"/>
                </a:cubicBezTo>
                <a:cubicBezTo>
                  <a:pt x="154" y="74"/>
                  <a:pt x="154" y="74"/>
                  <a:pt x="154" y="74"/>
                </a:cubicBezTo>
                <a:cubicBezTo>
                  <a:pt x="145" y="83"/>
                  <a:pt x="145" y="83"/>
                  <a:pt x="145" y="83"/>
                </a:cubicBezTo>
                <a:cubicBezTo>
                  <a:pt x="155" y="93"/>
                  <a:pt x="155" y="93"/>
                  <a:pt x="155" y="93"/>
                </a:cubicBezTo>
                <a:cubicBezTo>
                  <a:pt x="145" y="103"/>
                  <a:pt x="145" y="103"/>
                  <a:pt x="145" y="103"/>
                </a:cubicBezTo>
                <a:cubicBezTo>
                  <a:pt x="154" y="112"/>
                  <a:pt x="154" y="112"/>
                  <a:pt x="154" y="112"/>
                </a:cubicBezTo>
                <a:cubicBezTo>
                  <a:pt x="164" y="102"/>
                  <a:pt x="164" y="102"/>
                  <a:pt x="164" y="102"/>
                </a:cubicBezTo>
                <a:cubicBezTo>
                  <a:pt x="174" y="112"/>
                  <a:pt x="174" y="112"/>
                  <a:pt x="174" y="112"/>
                </a:cubicBezTo>
                <a:cubicBezTo>
                  <a:pt x="183" y="103"/>
                  <a:pt x="183" y="103"/>
                  <a:pt x="183" y="103"/>
                </a:cubicBezTo>
                <a:cubicBezTo>
                  <a:pt x="173" y="93"/>
                  <a:pt x="173" y="93"/>
                  <a:pt x="173" y="93"/>
                </a:cubicBezTo>
                <a:cubicBezTo>
                  <a:pt x="183" y="83"/>
                  <a:pt x="183" y="83"/>
                  <a:pt x="183" y="83"/>
                </a:cubicBezTo>
                <a:lnTo>
                  <a:pt x="174" y="74"/>
                </a:lnTo>
                <a:close/>
                <a:moveTo>
                  <a:pt x="120" y="29"/>
                </a:moveTo>
                <a:cubicBezTo>
                  <a:pt x="117" y="29"/>
                  <a:pt x="114" y="32"/>
                  <a:pt x="114" y="35"/>
                </a:cubicBezTo>
                <a:cubicBezTo>
                  <a:pt x="114" y="39"/>
                  <a:pt x="117" y="42"/>
                  <a:pt x="120" y="42"/>
                </a:cubicBezTo>
                <a:cubicBezTo>
                  <a:pt x="124" y="42"/>
                  <a:pt x="127" y="39"/>
                  <a:pt x="127" y="35"/>
                </a:cubicBezTo>
                <a:cubicBezTo>
                  <a:pt x="127" y="32"/>
                  <a:pt x="124" y="29"/>
                  <a:pt x="120" y="29"/>
                </a:cubicBezTo>
                <a:close/>
                <a:moveTo>
                  <a:pt x="234" y="29"/>
                </a:moveTo>
                <a:cubicBezTo>
                  <a:pt x="158" y="29"/>
                  <a:pt x="158" y="29"/>
                  <a:pt x="158" y="29"/>
                </a:cubicBezTo>
                <a:cubicBezTo>
                  <a:pt x="158" y="23"/>
                  <a:pt x="158" y="23"/>
                  <a:pt x="158" y="23"/>
                </a:cubicBezTo>
                <a:cubicBezTo>
                  <a:pt x="158" y="19"/>
                  <a:pt x="155" y="17"/>
                  <a:pt x="151" y="17"/>
                </a:cubicBezTo>
                <a:cubicBezTo>
                  <a:pt x="145" y="17"/>
                  <a:pt x="145" y="17"/>
                  <a:pt x="145" y="17"/>
                </a:cubicBezTo>
                <a:cubicBezTo>
                  <a:pt x="145" y="6"/>
                  <a:pt x="145" y="6"/>
                  <a:pt x="145" y="6"/>
                </a:cubicBezTo>
                <a:cubicBezTo>
                  <a:pt x="145" y="3"/>
                  <a:pt x="142" y="0"/>
                  <a:pt x="139" y="0"/>
                </a:cubicBezTo>
                <a:cubicBezTo>
                  <a:pt x="102" y="0"/>
                  <a:pt x="102" y="0"/>
                  <a:pt x="102" y="0"/>
                </a:cubicBezTo>
                <a:cubicBezTo>
                  <a:pt x="98" y="0"/>
                  <a:pt x="96" y="3"/>
                  <a:pt x="96" y="6"/>
                </a:cubicBezTo>
                <a:cubicBezTo>
                  <a:pt x="96" y="17"/>
                  <a:pt x="96" y="17"/>
                  <a:pt x="96" y="17"/>
                </a:cubicBezTo>
                <a:cubicBezTo>
                  <a:pt x="89" y="17"/>
                  <a:pt x="89" y="17"/>
                  <a:pt x="89" y="17"/>
                </a:cubicBezTo>
                <a:cubicBezTo>
                  <a:pt x="86" y="17"/>
                  <a:pt x="83" y="19"/>
                  <a:pt x="83" y="23"/>
                </a:cubicBezTo>
                <a:cubicBezTo>
                  <a:pt x="83" y="29"/>
                  <a:pt x="83" y="29"/>
                  <a:pt x="83" y="29"/>
                </a:cubicBezTo>
                <a:cubicBezTo>
                  <a:pt x="7" y="29"/>
                  <a:pt x="7" y="29"/>
                  <a:pt x="7" y="29"/>
                </a:cubicBezTo>
                <a:cubicBezTo>
                  <a:pt x="3" y="29"/>
                  <a:pt x="0" y="32"/>
                  <a:pt x="0" y="35"/>
                </a:cubicBezTo>
                <a:cubicBezTo>
                  <a:pt x="0" y="259"/>
                  <a:pt x="0" y="259"/>
                  <a:pt x="0" y="259"/>
                </a:cubicBezTo>
                <a:cubicBezTo>
                  <a:pt x="0" y="262"/>
                  <a:pt x="3" y="265"/>
                  <a:pt x="7" y="265"/>
                </a:cubicBezTo>
                <a:cubicBezTo>
                  <a:pt x="234" y="265"/>
                  <a:pt x="234" y="265"/>
                  <a:pt x="234" y="265"/>
                </a:cubicBezTo>
                <a:cubicBezTo>
                  <a:pt x="238" y="265"/>
                  <a:pt x="240" y="262"/>
                  <a:pt x="240" y="259"/>
                </a:cubicBezTo>
                <a:cubicBezTo>
                  <a:pt x="240" y="35"/>
                  <a:pt x="240" y="35"/>
                  <a:pt x="240" y="35"/>
                </a:cubicBezTo>
                <a:cubicBezTo>
                  <a:pt x="240" y="32"/>
                  <a:pt x="238" y="29"/>
                  <a:pt x="234" y="29"/>
                </a:cubicBezTo>
                <a:close/>
                <a:moveTo>
                  <a:pt x="96" y="29"/>
                </a:moveTo>
                <a:cubicBezTo>
                  <a:pt x="102" y="29"/>
                  <a:pt x="102" y="29"/>
                  <a:pt x="102" y="29"/>
                </a:cubicBezTo>
                <a:cubicBezTo>
                  <a:pt x="105" y="29"/>
                  <a:pt x="108" y="26"/>
                  <a:pt x="108" y="23"/>
                </a:cubicBezTo>
                <a:cubicBezTo>
                  <a:pt x="108" y="13"/>
                  <a:pt x="108" y="13"/>
                  <a:pt x="108" y="13"/>
                </a:cubicBezTo>
                <a:cubicBezTo>
                  <a:pt x="133" y="13"/>
                  <a:pt x="133" y="13"/>
                  <a:pt x="133" y="13"/>
                </a:cubicBezTo>
                <a:cubicBezTo>
                  <a:pt x="133" y="23"/>
                  <a:pt x="133" y="23"/>
                  <a:pt x="133" y="23"/>
                </a:cubicBezTo>
                <a:cubicBezTo>
                  <a:pt x="133" y="26"/>
                  <a:pt x="136" y="29"/>
                  <a:pt x="139" y="29"/>
                </a:cubicBezTo>
                <a:cubicBezTo>
                  <a:pt x="145" y="29"/>
                  <a:pt x="145" y="29"/>
                  <a:pt x="145" y="29"/>
                </a:cubicBezTo>
                <a:cubicBezTo>
                  <a:pt x="145" y="50"/>
                  <a:pt x="145" y="50"/>
                  <a:pt x="145" y="50"/>
                </a:cubicBezTo>
                <a:cubicBezTo>
                  <a:pt x="96" y="50"/>
                  <a:pt x="96" y="50"/>
                  <a:pt x="96" y="50"/>
                </a:cubicBezTo>
                <a:lnTo>
                  <a:pt x="96" y="29"/>
                </a:lnTo>
                <a:close/>
                <a:moveTo>
                  <a:pt x="38" y="42"/>
                </a:moveTo>
                <a:cubicBezTo>
                  <a:pt x="83" y="42"/>
                  <a:pt x="83" y="42"/>
                  <a:pt x="83" y="42"/>
                </a:cubicBezTo>
                <a:cubicBezTo>
                  <a:pt x="83" y="56"/>
                  <a:pt x="83" y="56"/>
                  <a:pt x="83" y="56"/>
                </a:cubicBezTo>
                <a:cubicBezTo>
                  <a:pt x="83" y="59"/>
                  <a:pt x="86" y="62"/>
                  <a:pt x="89" y="62"/>
                </a:cubicBezTo>
                <a:cubicBezTo>
                  <a:pt x="151" y="62"/>
                  <a:pt x="151" y="62"/>
                  <a:pt x="151" y="62"/>
                </a:cubicBezTo>
                <a:cubicBezTo>
                  <a:pt x="155" y="62"/>
                  <a:pt x="158" y="59"/>
                  <a:pt x="158" y="56"/>
                </a:cubicBezTo>
                <a:cubicBezTo>
                  <a:pt x="158" y="42"/>
                  <a:pt x="158" y="42"/>
                  <a:pt x="158" y="42"/>
                </a:cubicBezTo>
                <a:cubicBezTo>
                  <a:pt x="203" y="42"/>
                  <a:pt x="203" y="42"/>
                  <a:pt x="203" y="42"/>
                </a:cubicBezTo>
                <a:cubicBezTo>
                  <a:pt x="203" y="228"/>
                  <a:pt x="203" y="228"/>
                  <a:pt x="203" y="228"/>
                </a:cubicBezTo>
                <a:cubicBezTo>
                  <a:pt x="38" y="228"/>
                  <a:pt x="38" y="228"/>
                  <a:pt x="38" y="228"/>
                </a:cubicBezTo>
                <a:lnTo>
                  <a:pt x="38" y="42"/>
                </a:lnTo>
                <a:close/>
                <a:moveTo>
                  <a:pt x="228" y="253"/>
                </a:moveTo>
                <a:cubicBezTo>
                  <a:pt x="13" y="253"/>
                  <a:pt x="13" y="253"/>
                  <a:pt x="13" y="253"/>
                </a:cubicBezTo>
                <a:cubicBezTo>
                  <a:pt x="13" y="42"/>
                  <a:pt x="13" y="42"/>
                  <a:pt x="13" y="42"/>
                </a:cubicBezTo>
                <a:cubicBezTo>
                  <a:pt x="25" y="42"/>
                  <a:pt x="25" y="42"/>
                  <a:pt x="25" y="42"/>
                </a:cubicBezTo>
                <a:cubicBezTo>
                  <a:pt x="25" y="234"/>
                  <a:pt x="25" y="234"/>
                  <a:pt x="25" y="234"/>
                </a:cubicBezTo>
                <a:cubicBezTo>
                  <a:pt x="25" y="237"/>
                  <a:pt x="28" y="240"/>
                  <a:pt x="32" y="240"/>
                </a:cubicBezTo>
                <a:cubicBezTo>
                  <a:pt x="209" y="240"/>
                  <a:pt x="209" y="240"/>
                  <a:pt x="209" y="240"/>
                </a:cubicBezTo>
                <a:cubicBezTo>
                  <a:pt x="213" y="240"/>
                  <a:pt x="216" y="237"/>
                  <a:pt x="216" y="234"/>
                </a:cubicBezTo>
                <a:cubicBezTo>
                  <a:pt x="216" y="42"/>
                  <a:pt x="216" y="42"/>
                  <a:pt x="216" y="42"/>
                </a:cubicBezTo>
                <a:cubicBezTo>
                  <a:pt x="228" y="42"/>
                  <a:pt x="228" y="42"/>
                  <a:pt x="228" y="42"/>
                </a:cubicBezTo>
                <a:lnTo>
                  <a:pt x="228" y="253"/>
                </a:lnTo>
                <a:close/>
              </a:path>
            </a:pathLst>
          </a:custGeom>
          <a:solidFill>
            <a:srgbClr val="444444"/>
          </a:solidFill>
          <a:ln w="9525">
            <a:noFill/>
            <a:round/>
            <a:headEnd/>
            <a:tailEnd/>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endParaRPr lang="ru-RU"/>
          </a:p>
        </p:txBody>
      </p:sp>
      <p:sp>
        <p:nvSpPr>
          <p:cNvPr id="8200" name="Clock icon"/>
          <p:cNvSpPr>
            <a:spLocks noChangeAspect="1" noEditPoints="1"/>
          </p:cNvSpPr>
          <p:nvPr/>
        </p:nvSpPr>
        <p:spPr bwMode="auto">
          <a:xfrm>
            <a:off x="3785473" y="3255027"/>
            <a:ext cx="457200" cy="453390"/>
          </a:xfrm>
          <a:custGeom>
            <a:avLst/>
            <a:gdLst/>
            <a:ahLst/>
            <a:cxnLst>
              <a:cxn ang="0">
                <a:pos x="0" y="132"/>
              </a:cxn>
              <a:cxn ang="0">
                <a:pos x="265" y="132"/>
              </a:cxn>
              <a:cxn ang="0">
                <a:pos x="133" y="252"/>
              </a:cxn>
              <a:cxn ang="0">
                <a:pos x="133" y="12"/>
              </a:cxn>
              <a:cxn ang="0">
                <a:pos x="133" y="252"/>
              </a:cxn>
              <a:cxn ang="0">
                <a:pos x="25" y="132"/>
              </a:cxn>
              <a:cxn ang="0">
                <a:pos x="240" y="132"/>
              </a:cxn>
              <a:cxn ang="0">
                <a:pos x="133" y="227"/>
              </a:cxn>
              <a:cxn ang="0">
                <a:pos x="133" y="37"/>
              </a:cxn>
              <a:cxn ang="0">
                <a:pos x="133" y="227"/>
              </a:cxn>
              <a:cxn ang="0">
                <a:pos x="151" y="132"/>
              </a:cxn>
              <a:cxn ang="0">
                <a:pos x="139" y="56"/>
              </a:cxn>
              <a:cxn ang="0">
                <a:pos x="127" y="56"/>
              </a:cxn>
              <a:cxn ang="0">
                <a:pos x="114" y="132"/>
              </a:cxn>
              <a:cxn ang="0">
                <a:pos x="141" y="149"/>
              </a:cxn>
              <a:cxn ang="0">
                <a:pos x="176" y="176"/>
              </a:cxn>
              <a:cxn ang="0">
                <a:pos x="150" y="140"/>
              </a:cxn>
              <a:cxn ang="0">
                <a:pos x="127" y="132"/>
              </a:cxn>
              <a:cxn ang="0">
                <a:pos x="139" y="132"/>
              </a:cxn>
              <a:cxn ang="0">
                <a:pos x="62" y="132"/>
              </a:cxn>
              <a:cxn ang="0">
                <a:pos x="50" y="132"/>
              </a:cxn>
              <a:cxn ang="0">
                <a:pos x="62" y="132"/>
              </a:cxn>
              <a:cxn ang="0">
                <a:pos x="203" y="132"/>
              </a:cxn>
              <a:cxn ang="0">
                <a:pos x="216" y="132"/>
              </a:cxn>
              <a:cxn ang="0">
                <a:pos x="63" y="165"/>
              </a:cxn>
              <a:cxn ang="0">
                <a:pos x="70" y="176"/>
              </a:cxn>
              <a:cxn ang="0">
                <a:pos x="63" y="165"/>
              </a:cxn>
              <a:cxn ang="0">
                <a:pos x="204" y="91"/>
              </a:cxn>
              <a:cxn ang="0">
                <a:pos x="194" y="97"/>
              </a:cxn>
              <a:cxn ang="0">
                <a:pos x="98" y="193"/>
              </a:cxn>
              <a:cxn ang="0">
                <a:pos x="91" y="204"/>
              </a:cxn>
              <a:cxn ang="0">
                <a:pos x="98" y="193"/>
              </a:cxn>
              <a:cxn ang="0">
                <a:pos x="176" y="69"/>
              </a:cxn>
              <a:cxn ang="0">
                <a:pos x="166" y="63"/>
              </a:cxn>
              <a:cxn ang="0">
                <a:pos x="133" y="203"/>
              </a:cxn>
              <a:cxn ang="0">
                <a:pos x="133" y="215"/>
              </a:cxn>
              <a:cxn ang="0">
                <a:pos x="133" y="203"/>
              </a:cxn>
              <a:cxn ang="0">
                <a:pos x="166" y="202"/>
              </a:cxn>
              <a:cxn ang="0">
                <a:pos x="176" y="195"/>
              </a:cxn>
              <a:cxn ang="0">
                <a:pos x="91" y="61"/>
              </a:cxn>
              <a:cxn ang="0">
                <a:pos x="98" y="71"/>
              </a:cxn>
              <a:cxn ang="0">
                <a:pos x="91" y="61"/>
              </a:cxn>
              <a:cxn ang="0">
                <a:pos x="194" y="167"/>
              </a:cxn>
              <a:cxn ang="0">
                <a:pos x="204" y="174"/>
              </a:cxn>
              <a:cxn ang="0">
                <a:pos x="70" y="89"/>
              </a:cxn>
              <a:cxn ang="0">
                <a:pos x="63" y="99"/>
              </a:cxn>
              <a:cxn ang="0">
                <a:pos x="70" y="89"/>
              </a:cxn>
            </a:cxnLst>
            <a:rect l="0" t="0" r="r" b="b"/>
            <a:pathLst>
              <a:path w="265" h="265">
                <a:moveTo>
                  <a:pt x="133" y="0"/>
                </a:moveTo>
                <a:cubicBezTo>
                  <a:pt x="60" y="0"/>
                  <a:pt x="0" y="59"/>
                  <a:pt x="0" y="132"/>
                </a:cubicBezTo>
                <a:cubicBezTo>
                  <a:pt x="0" y="205"/>
                  <a:pt x="60" y="265"/>
                  <a:pt x="133" y="265"/>
                </a:cubicBezTo>
                <a:cubicBezTo>
                  <a:pt x="206" y="265"/>
                  <a:pt x="265" y="205"/>
                  <a:pt x="265" y="132"/>
                </a:cubicBezTo>
                <a:cubicBezTo>
                  <a:pt x="265" y="59"/>
                  <a:pt x="206" y="0"/>
                  <a:pt x="133" y="0"/>
                </a:cubicBezTo>
                <a:close/>
                <a:moveTo>
                  <a:pt x="133" y="252"/>
                </a:moveTo>
                <a:cubicBezTo>
                  <a:pt x="67" y="252"/>
                  <a:pt x="13" y="198"/>
                  <a:pt x="13" y="132"/>
                </a:cubicBezTo>
                <a:cubicBezTo>
                  <a:pt x="13" y="66"/>
                  <a:pt x="67" y="12"/>
                  <a:pt x="133" y="12"/>
                </a:cubicBezTo>
                <a:cubicBezTo>
                  <a:pt x="199" y="12"/>
                  <a:pt x="253" y="66"/>
                  <a:pt x="253" y="132"/>
                </a:cubicBezTo>
                <a:cubicBezTo>
                  <a:pt x="253" y="198"/>
                  <a:pt x="199" y="252"/>
                  <a:pt x="133" y="252"/>
                </a:cubicBezTo>
                <a:close/>
                <a:moveTo>
                  <a:pt x="133" y="25"/>
                </a:moveTo>
                <a:cubicBezTo>
                  <a:pt x="73" y="25"/>
                  <a:pt x="25" y="73"/>
                  <a:pt x="25" y="132"/>
                </a:cubicBezTo>
                <a:cubicBezTo>
                  <a:pt x="25" y="192"/>
                  <a:pt x="73" y="240"/>
                  <a:pt x="133" y="240"/>
                </a:cubicBezTo>
                <a:cubicBezTo>
                  <a:pt x="192" y="240"/>
                  <a:pt x="240" y="192"/>
                  <a:pt x="240" y="132"/>
                </a:cubicBezTo>
                <a:cubicBezTo>
                  <a:pt x="240" y="73"/>
                  <a:pt x="192" y="25"/>
                  <a:pt x="133" y="25"/>
                </a:cubicBezTo>
                <a:close/>
                <a:moveTo>
                  <a:pt x="133" y="227"/>
                </a:moveTo>
                <a:cubicBezTo>
                  <a:pt x="80" y="227"/>
                  <a:pt x="38" y="185"/>
                  <a:pt x="38" y="132"/>
                </a:cubicBezTo>
                <a:cubicBezTo>
                  <a:pt x="38" y="80"/>
                  <a:pt x="80" y="37"/>
                  <a:pt x="133" y="37"/>
                </a:cubicBezTo>
                <a:cubicBezTo>
                  <a:pt x="185" y="37"/>
                  <a:pt x="228" y="80"/>
                  <a:pt x="228" y="132"/>
                </a:cubicBezTo>
                <a:cubicBezTo>
                  <a:pt x="228" y="185"/>
                  <a:pt x="185" y="227"/>
                  <a:pt x="133" y="227"/>
                </a:cubicBezTo>
                <a:close/>
                <a:moveTo>
                  <a:pt x="150" y="140"/>
                </a:moveTo>
                <a:cubicBezTo>
                  <a:pt x="151" y="138"/>
                  <a:pt x="151" y="135"/>
                  <a:pt x="151" y="132"/>
                </a:cubicBezTo>
                <a:cubicBezTo>
                  <a:pt x="151" y="124"/>
                  <a:pt x="146" y="117"/>
                  <a:pt x="139" y="115"/>
                </a:cubicBezTo>
                <a:cubicBezTo>
                  <a:pt x="139" y="56"/>
                  <a:pt x="139" y="56"/>
                  <a:pt x="139" y="56"/>
                </a:cubicBezTo>
                <a:cubicBezTo>
                  <a:pt x="139" y="52"/>
                  <a:pt x="136" y="49"/>
                  <a:pt x="133" y="49"/>
                </a:cubicBezTo>
                <a:cubicBezTo>
                  <a:pt x="129" y="49"/>
                  <a:pt x="127" y="52"/>
                  <a:pt x="127" y="56"/>
                </a:cubicBezTo>
                <a:cubicBezTo>
                  <a:pt x="127" y="115"/>
                  <a:pt x="127" y="115"/>
                  <a:pt x="127" y="115"/>
                </a:cubicBezTo>
                <a:cubicBezTo>
                  <a:pt x="119" y="117"/>
                  <a:pt x="114" y="124"/>
                  <a:pt x="114" y="132"/>
                </a:cubicBezTo>
                <a:cubicBezTo>
                  <a:pt x="114" y="143"/>
                  <a:pt x="123" y="151"/>
                  <a:pt x="133" y="151"/>
                </a:cubicBezTo>
                <a:cubicBezTo>
                  <a:pt x="136" y="151"/>
                  <a:pt x="138" y="150"/>
                  <a:pt x="141" y="149"/>
                </a:cubicBezTo>
                <a:cubicBezTo>
                  <a:pt x="168" y="176"/>
                  <a:pt x="168" y="176"/>
                  <a:pt x="168" y="176"/>
                </a:cubicBezTo>
                <a:cubicBezTo>
                  <a:pt x="170" y="178"/>
                  <a:pt x="174" y="178"/>
                  <a:pt x="176" y="176"/>
                </a:cubicBezTo>
                <a:cubicBezTo>
                  <a:pt x="179" y="174"/>
                  <a:pt x="179" y="170"/>
                  <a:pt x="176" y="167"/>
                </a:cubicBezTo>
                <a:lnTo>
                  <a:pt x="150" y="140"/>
                </a:lnTo>
                <a:close/>
                <a:moveTo>
                  <a:pt x="133" y="138"/>
                </a:moveTo>
                <a:cubicBezTo>
                  <a:pt x="129" y="138"/>
                  <a:pt x="127" y="136"/>
                  <a:pt x="127" y="132"/>
                </a:cubicBezTo>
                <a:cubicBezTo>
                  <a:pt x="127" y="129"/>
                  <a:pt x="129" y="126"/>
                  <a:pt x="133" y="126"/>
                </a:cubicBezTo>
                <a:cubicBezTo>
                  <a:pt x="136" y="126"/>
                  <a:pt x="139" y="129"/>
                  <a:pt x="139" y="132"/>
                </a:cubicBezTo>
                <a:cubicBezTo>
                  <a:pt x="139" y="136"/>
                  <a:pt x="136" y="138"/>
                  <a:pt x="133" y="138"/>
                </a:cubicBezTo>
                <a:close/>
                <a:moveTo>
                  <a:pt x="62" y="132"/>
                </a:moveTo>
                <a:cubicBezTo>
                  <a:pt x="62" y="129"/>
                  <a:pt x="60" y="126"/>
                  <a:pt x="56" y="126"/>
                </a:cubicBezTo>
                <a:cubicBezTo>
                  <a:pt x="53" y="126"/>
                  <a:pt x="50" y="129"/>
                  <a:pt x="50" y="132"/>
                </a:cubicBezTo>
                <a:cubicBezTo>
                  <a:pt x="50" y="136"/>
                  <a:pt x="53" y="138"/>
                  <a:pt x="56" y="138"/>
                </a:cubicBezTo>
                <a:cubicBezTo>
                  <a:pt x="60" y="138"/>
                  <a:pt x="62" y="136"/>
                  <a:pt x="62" y="132"/>
                </a:cubicBezTo>
                <a:close/>
                <a:moveTo>
                  <a:pt x="209" y="126"/>
                </a:moveTo>
                <a:cubicBezTo>
                  <a:pt x="206" y="126"/>
                  <a:pt x="203" y="129"/>
                  <a:pt x="203" y="132"/>
                </a:cubicBezTo>
                <a:cubicBezTo>
                  <a:pt x="203" y="136"/>
                  <a:pt x="206" y="138"/>
                  <a:pt x="209" y="138"/>
                </a:cubicBezTo>
                <a:cubicBezTo>
                  <a:pt x="213" y="138"/>
                  <a:pt x="216" y="136"/>
                  <a:pt x="216" y="132"/>
                </a:cubicBezTo>
                <a:cubicBezTo>
                  <a:pt x="216" y="129"/>
                  <a:pt x="213" y="126"/>
                  <a:pt x="209" y="126"/>
                </a:cubicBezTo>
                <a:close/>
                <a:moveTo>
                  <a:pt x="63" y="165"/>
                </a:moveTo>
                <a:cubicBezTo>
                  <a:pt x="60" y="167"/>
                  <a:pt x="59" y="171"/>
                  <a:pt x="61" y="174"/>
                </a:cubicBezTo>
                <a:cubicBezTo>
                  <a:pt x="63" y="177"/>
                  <a:pt x="67" y="178"/>
                  <a:pt x="70" y="176"/>
                </a:cubicBezTo>
                <a:cubicBezTo>
                  <a:pt x="73" y="174"/>
                  <a:pt x="74" y="170"/>
                  <a:pt x="72" y="167"/>
                </a:cubicBezTo>
                <a:cubicBezTo>
                  <a:pt x="70" y="164"/>
                  <a:pt x="66" y="163"/>
                  <a:pt x="63" y="165"/>
                </a:cubicBezTo>
                <a:close/>
                <a:moveTo>
                  <a:pt x="202" y="99"/>
                </a:moveTo>
                <a:cubicBezTo>
                  <a:pt x="205" y="98"/>
                  <a:pt x="206" y="94"/>
                  <a:pt x="204" y="91"/>
                </a:cubicBezTo>
                <a:cubicBezTo>
                  <a:pt x="203" y="88"/>
                  <a:pt x="199" y="87"/>
                  <a:pt x="196" y="89"/>
                </a:cubicBezTo>
                <a:cubicBezTo>
                  <a:pt x="193" y="90"/>
                  <a:pt x="192" y="94"/>
                  <a:pt x="194" y="97"/>
                </a:cubicBezTo>
                <a:cubicBezTo>
                  <a:pt x="195" y="100"/>
                  <a:pt x="199" y="101"/>
                  <a:pt x="202" y="99"/>
                </a:cubicBezTo>
                <a:close/>
                <a:moveTo>
                  <a:pt x="98" y="193"/>
                </a:moveTo>
                <a:cubicBezTo>
                  <a:pt x="95" y="191"/>
                  <a:pt x="91" y="192"/>
                  <a:pt x="89" y="195"/>
                </a:cubicBezTo>
                <a:cubicBezTo>
                  <a:pt x="87" y="198"/>
                  <a:pt x="88" y="202"/>
                  <a:pt x="91" y="204"/>
                </a:cubicBezTo>
                <a:cubicBezTo>
                  <a:pt x="94" y="206"/>
                  <a:pt x="98" y="205"/>
                  <a:pt x="100" y="202"/>
                </a:cubicBezTo>
                <a:cubicBezTo>
                  <a:pt x="102" y="199"/>
                  <a:pt x="101" y="195"/>
                  <a:pt x="98" y="193"/>
                </a:cubicBezTo>
                <a:close/>
                <a:moveTo>
                  <a:pt x="168" y="71"/>
                </a:moveTo>
                <a:cubicBezTo>
                  <a:pt x="171" y="73"/>
                  <a:pt x="175" y="72"/>
                  <a:pt x="176" y="69"/>
                </a:cubicBezTo>
                <a:cubicBezTo>
                  <a:pt x="178" y="66"/>
                  <a:pt x="177" y="62"/>
                  <a:pt x="174" y="61"/>
                </a:cubicBezTo>
                <a:cubicBezTo>
                  <a:pt x="171" y="59"/>
                  <a:pt x="167" y="60"/>
                  <a:pt x="166" y="63"/>
                </a:cubicBezTo>
                <a:cubicBezTo>
                  <a:pt x="164" y="66"/>
                  <a:pt x="165" y="70"/>
                  <a:pt x="168" y="71"/>
                </a:cubicBezTo>
                <a:close/>
                <a:moveTo>
                  <a:pt x="133" y="203"/>
                </a:moveTo>
                <a:cubicBezTo>
                  <a:pt x="129" y="203"/>
                  <a:pt x="127" y="205"/>
                  <a:pt x="127" y="209"/>
                </a:cubicBezTo>
                <a:cubicBezTo>
                  <a:pt x="127" y="212"/>
                  <a:pt x="129" y="215"/>
                  <a:pt x="133" y="215"/>
                </a:cubicBezTo>
                <a:cubicBezTo>
                  <a:pt x="136" y="215"/>
                  <a:pt x="139" y="212"/>
                  <a:pt x="139" y="209"/>
                </a:cubicBezTo>
                <a:cubicBezTo>
                  <a:pt x="139" y="205"/>
                  <a:pt x="136" y="203"/>
                  <a:pt x="133" y="203"/>
                </a:cubicBezTo>
                <a:close/>
                <a:moveTo>
                  <a:pt x="168" y="193"/>
                </a:moveTo>
                <a:cubicBezTo>
                  <a:pt x="165" y="195"/>
                  <a:pt x="164" y="199"/>
                  <a:pt x="166" y="202"/>
                </a:cubicBezTo>
                <a:cubicBezTo>
                  <a:pt x="167" y="205"/>
                  <a:pt x="171" y="206"/>
                  <a:pt x="174" y="204"/>
                </a:cubicBezTo>
                <a:cubicBezTo>
                  <a:pt x="177" y="202"/>
                  <a:pt x="178" y="198"/>
                  <a:pt x="176" y="195"/>
                </a:cubicBezTo>
                <a:cubicBezTo>
                  <a:pt x="175" y="192"/>
                  <a:pt x="171" y="191"/>
                  <a:pt x="168" y="193"/>
                </a:cubicBezTo>
                <a:close/>
                <a:moveTo>
                  <a:pt x="91" y="61"/>
                </a:moveTo>
                <a:cubicBezTo>
                  <a:pt x="88" y="62"/>
                  <a:pt x="87" y="66"/>
                  <a:pt x="89" y="69"/>
                </a:cubicBezTo>
                <a:cubicBezTo>
                  <a:pt x="91" y="72"/>
                  <a:pt x="95" y="73"/>
                  <a:pt x="98" y="71"/>
                </a:cubicBezTo>
                <a:cubicBezTo>
                  <a:pt x="101" y="70"/>
                  <a:pt x="102" y="66"/>
                  <a:pt x="100" y="63"/>
                </a:cubicBezTo>
                <a:cubicBezTo>
                  <a:pt x="98" y="60"/>
                  <a:pt x="94" y="59"/>
                  <a:pt x="91" y="61"/>
                </a:cubicBezTo>
                <a:close/>
                <a:moveTo>
                  <a:pt x="202" y="165"/>
                </a:moveTo>
                <a:cubicBezTo>
                  <a:pt x="199" y="163"/>
                  <a:pt x="195" y="164"/>
                  <a:pt x="194" y="167"/>
                </a:cubicBezTo>
                <a:cubicBezTo>
                  <a:pt x="192" y="170"/>
                  <a:pt x="193" y="174"/>
                  <a:pt x="196" y="176"/>
                </a:cubicBezTo>
                <a:cubicBezTo>
                  <a:pt x="199" y="178"/>
                  <a:pt x="203" y="177"/>
                  <a:pt x="204" y="174"/>
                </a:cubicBezTo>
                <a:cubicBezTo>
                  <a:pt x="206" y="171"/>
                  <a:pt x="205" y="167"/>
                  <a:pt x="202" y="165"/>
                </a:cubicBezTo>
                <a:close/>
                <a:moveTo>
                  <a:pt x="70" y="89"/>
                </a:moveTo>
                <a:cubicBezTo>
                  <a:pt x="67" y="87"/>
                  <a:pt x="63" y="88"/>
                  <a:pt x="61" y="91"/>
                </a:cubicBezTo>
                <a:cubicBezTo>
                  <a:pt x="59" y="94"/>
                  <a:pt x="60" y="98"/>
                  <a:pt x="63" y="99"/>
                </a:cubicBezTo>
                <a:cubicBezTo>
                  <a:pt x="66" y="101"/>
                  <a:pt x="70" y="100"/>
                  <a:pt x="72" y="97"/>
                </a:cubicBezTo>
                <a:cubicBezTo>
                  <a:pt x="74" y="94"/>
                  <a:pt x="73" y="90"/>
                  <a:pt x="70" y="89"/>
                </a:cubicBezTo>
                <a:close/>
              </a:path>
            </a:pathLst>
          </a:custGeom>
          <a:solidFill>
            <a:srgbClr val="444444"/>
          </a:solidFill>
          <a:ln w="9525">
            <a:noFill/>
            <a:round/>
            <a:headEnd/>
            <a:tailEnd/>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endParaRPr lang="ru-RU"/>
          </a:p>
        </p:txBody>
      </p:sp>
      <p:sp>
        <p:nvSpPr>
          <p:cNvPr id="40" name="A">
            <a:extLst>
              <a:ext uri="{FF2B5EF4-FFF2-40B4-BE49-F238E27FC236}">
                <a16:creationId xmlns:a16="http://schemas.microsoft.com/office/drawing/2014/main" id="{4695E10A-1EBD-1347-8677-FE31F604BE7D}"/>
              </a:ext>
            </a:extLst>
          </p:cNvPr>
          <p:cNvSpPr txBox="1"/>
          <p:nvPr/>
        </p:nvSpPr>
        <p:spPr>
          <a:xfrm>
            <a:off x="3272373" y="3288951"/>
            <a:ext cx="196062" cy="400110"/>
          </a:xfrm>
          <a:prstGeom prst="rect">
            <a:avLst/>
          </a:prstGeom>
          <a:noFill/>
        </p:spPr>
        <p:txBody>
          <a:bodyPr wrap="square" rtlCol="0">
            <a:spAutoFit/>
          </a:bodyPr>
          <a:lstStyle/>
          <a:p>
            <a:pPr algn="ctr"/>
            <a:r>
              <a:rPr lang="en" sz="2000" dirty="0">
                <a:solidFill>
                  <a:schemeClr val="accent2">
                    <a:lumMod val="60000"/>
                    <a:lumOff val="40000"/>
                  </a:schemeClr>
                </a:solidFill>
                <a:latin typeface="Montserrat" panose="02000505000000020004" pitchFamily="2" charset="0"/>
                <a:ea typeface="Roboto Condensed" panose="02000000000000000000" pitchFamily="2" charset="0"/>
              </a:rPr>
              <a:t>A</a:t>
            </a:r>
            <a:endParaRPr lang="ru-RU" sz="2000" dirty="0">
              <a:solidFill>
                <a:schemeClr val="accent2">
                  <a:lumMod val="60000"/>
                  <a:lumOff val="40000"/>
                </a:schemeClr>
              </a:solidFill>
              <a:latin typeface="Roboto Condensed" panose="02000000000000000000" pitchFamily="2" charset="0"/>
              <a:ea typeface="Roboto Condensed" panose="02000000000000000000" pitchFamily="2" charset="0"/>
            </a:endParaRPr>
          </a:p>
        </p:txBody>
      </p:sp>
      <p:sp>
        <p:nvSpPr>
          <p:cNvPr id="41" name="B">
            <a:extLst>
              <a:ext uri="{FF2B5EF4-FFF2-40B4-BE49-F238E27FC236}">
                <a16:creationId xmlns:a16="http://schemas.microsoft.com/office/drawing/2014/main" id="{03BD037F-F3FF-B84F-96BF-4A8150DD304C}"/>
              </a:ext>
            </a:extLst>
          </p:cNvPr>
          <p:cNvSpPr txBox="1"/>
          <p:nvPr/>
        </p:nvSpPr>
        <p:spPr>
          <a:xfrm>
            <a:off x="4982712" y="3288950"/>
            <a:ext cx="196062" cy="400110"/>
          </a:xfrm>
          <a:prstGeom prst="rect">
            <a:avLst/>
          </a:prstGeom>
          <a:noFill/>
        </p:spPr>
        <p:txBody>
          <a:bodyPr wrap="square" rtlCol="0">
            <a:spAutoFit/>
          </a:bodyPr>
          <a:lstStyle/>
          <a:p>
            <a:pPr algn="ctr"/>
            <a:r>
              <a:rPr lang="en" sz="2000" dirty="0">
                <a:solidFill>
                  <a:schemeClr val="accent4">
                    <a:lumMod val="60000"/>
                    <a:lumOff val="40000"/>
                  </a:schemeClr>
                </a:solidFill>
                <a:latin typeface="Montserrat" panose="02000505000000020004" pitchFamily="2" charset="0"/>
                <a:ea typeface="Roboto Condensed" panose="02000000000000000000" pitchFamily="2" charset="0"/>
              </a:rPr>
              <a:t>B</a:t>
            </a:r>
            <a:endParaRPr lang="ru-RU" sz="2000" dirty="0">
              <a:solidFill>
                <a:schemeClr val="accent4">
                  <a:lumMod val="60000"/>
                  <a:lumOff val="40000"/>
                </a:schemeClr>
              </a:solidFill>
              <a:latin typeface="Roboto Condensed" panose="02000000000000000000" pitchFamily="2" charset="0"/>
              <a:ea typeface="Roboto Condensed" panose="02000000000000000000" pitchFamily="2" charset="0"/>
            </a:endParaRPr>
          </a:p>
        </p:txBody>
      </p:sp>
      <p:sp>
        <p:nvSpPr>
          <p:cNvPr id="42" name="C">
            <a:extLst>
              <a:ext uri="{FF2B5EF4-FFF2-40B4-BE49-F238E27FC236}">
                <a16:creationId xmlns:a16="http://schemas.microsoft.com/office/drawing/2014/main" id="{5FDC43AB-F1E3-C94D-A0E3-10E90E50E66A}"/>
              </a:ext>
            </a:extLst>
          </p:cNvPr>
          <p:cNvSpPr txBox="1"/>
          <p:nvPr/>
        </p:nvSpPr>
        <p:spPr>
          <a:xfrm>
            <a:off x="6647621" y="3288950"/>
            <a:ext cx="196062" cy="400110"/>
          </a:xfrm>
          <a:prstGeom prst="rect">
            <a:avLst/>
          </a:prstGeom>
          <a:noFill/>
        </p:spPr>
        <p:txBody>
          <a:bodyPr wrap="square" rtlCol="0">
            <a:spAutoFit/>
          </a:bodyPr>
          <a:lstStyle/>
          <a:p>
            <a:pPr algn="ctr"/>
            <a:r>
              <a:rPr lang="en" sz="2000" dirty="0">
                <a:solidFill>
                  <a:schemeClr val="accent6">
                    <a:lumMod val="60000"/>
                    <a:lumOff val="40000"/>
                  </a:schemeClr>
                </a:solidFill>
                <a:latin typeface="Montserrat" panose="02000505000000020004" pitchFamily="2" charset="0"/>
                <a:ea typeface="Roboto Condensed" panose="02000000000000000000" pitchFamily="2" charset="0"/>
              </a:rPr>
              <a:t>C</a:t>
            </a:r>
            <a:endParaRPr lang="ru-RU" sz="2000" dirty="0">
              <a:solidFill>
                <a:schemeClr val="accent6">
                  <a:lumMod val="60000"/>
                  <a:lumOff val="40000"/>
                </a:schemeClr>
              </a:solidFill>
              <a:latin typeface="Roboto Condensed" panose="02000000000000000000" pitchFamily="2" charset="0"/>
              <a:ea typeface="Roboto Condensed" panose="02000000000000000000" pitchFamily="2" charset="0"/>
            </a:endParaRPr>
          </a:p>
        </p:txBody>
      </p:sp>
      <p:grpSp>
        <p:nvGrpSpPr>
          <p:cNvPr id="44" name="Text">
            <a:extLst>
              <a:ext uri="{FF2B5EF4-FFF2-40B4-BE49-F238E27FC236}">
                <a16:creationId xmlns:a16="http://schemas.microsoft.com/office/drawing/2014/main" id="{BA103EC5-F447-1E47-9E5D-72B1FEC58BD8}"/>
              </a:ext>
            </a:extLst>
          </p:cNvPr>
          <p:cNvGrpSpPr/>
          <p:nvPr/>
        </p:nvGrpSpPr>
        <p:grpSpPr>
          <a:xfrm>
            <a:off x="3272373" y="1743816"/>
            <a:ext cx="1447780" cy="918296"/>
            <a:chOff x="5939837" y="1862079"/>
            <a:chExt cx="1447780" cy="918296"/>
          </a:xfrm>
        </p:grpSpPr>
        <p:sp>
          <p:nvSpPr>
            <p:cNvPr id="45" name="TextBox 44">
              <a:extLst>
                <a:ext uri="{FF2B5EF4-FFF2-40B4-BE49-F238E27FC236}">
                  <a16:creationId xmlns:a16="http://schemas.microsoft.com/office/drawing/2014/main" id="{35B4BE9D-8329-154D-8062-C0A7CA246985}"/>
                </a:ext>
              </a:extLst>
            </p:cNvPr>
            <p:cNvSpPr txBox="1"/>
            <p:nvPr/>
          </p:nvSpPr>
          <p:spPr>
            <a:xfrm>
              <a:off x="5946187" y="2134044"/>
              <a:ext cx="1441430" cy="646331"/>
            </a:xfrm>
            <a:prstGeom prst="rect">
              <a:avLst/>
            </a:prstGeom>
            <a:noFill/>
          </p:spPr>
          <p:txBody>
            <a:bodyPr wrap="square" rtlCol="0">
              <a:spAutoFit/>
            </a:bodyPr>
            <a:lstStyle/>
            <a:p>
              <a:pPr algn="ctr"/>
              <a:r>
                <a:rPr lang="en" sz="1200" dirty="0">
                  <a:latin typeface="Roboto Condensed" panose="02000000000000000000" pitchFamily="2" charset="0"/>
                  <a:ea typeface="Roboto Condensed" panose="02000000000000000000" pitchFamily="2" charset="0"/>
                </a:rPr>
                <a:t>All activities that take place prior to the official audit</a:t>
              </a:r>
              <a:endParaRPr lang="ru-RU" sz="1200" dirty="0">
                <a:latin typeface="Roboto Condensed" panose="02000000000000000000" pitchFamily="2" charset="0"/>
                <a:ea typeface="Roboto Condensed" panose="02000000000000000000" pitchFamily="2" charset="0"/>
              </a:endParaRPr>
            </a:p>
          </p:txBody>
        </p:sp>
        <p:sp>
          <p:nvSpPr>
            <p:cNvPr id="47" name="TextBox 46">
              <a:extLst>
                <a:ext uri="{FF2B5EF4-FFF2-40B4-BE49-F238E27FC236}">
                  <a16:creationId xmlns:a16="http://schemas.microsoft.com/office/drawing/2014/main" id="{F2CDC358-5D51-BD4E-BBFF-34AC5041A0B2}"/>
                </a:ext>
              </a:extLst>
            </p:cNvPr>
            <p:cNvSpPr txBox="1"/>
            <p:nvPr/>
          </p:nvSpPr>
          <p:spPr>
            <a:xfrm>
              <a:off x="5939837" y="1862079"/>
              <a:ext cx="1441430" cy="338554"/>
            </a:xfrm>
            <a:prstGeom prst="rect">
              <a:avLst/>
            </a:prstGeom>
            <a:noFill/>
          </p:spPr>
          <p:txBody>
            <a:bodyPr wrap="square" rtlCol="0">
              <a:spAutoFit/>
            </a:bodyPr>
            <a:lstStyle/>
            <a:p>
              <a:pPr algn="ctr"/>
              <a:r>
                <a:rPr lang="en" sz="1600" dirty="0">
                  <a:solidFill>
                    <a:schemeClr val="accent2"/>
                  </a:solidFill>
                  <a:latin typeface="Montserrat" panose="02000505000000020004" pitchFamily="2" charset="0"/>
                  <a:ea typeface="Roboto Condensed" panose="02000000000000000000" pitchFamily="2" charset="0"/>
                </a:rPr>
                <a:t>PRE-AUDIT</a:t>
              </a:r>
              <a:endParaRPr lang="ru-RU" sz="1600" dirty="0">
                <a:solidFill>
                  <a:schemeClr val="accent2"/>
                </a:solidFill>
                <a:latin typeface="Roboto Condensed" panose="02000000000000000000" pitchFamily="2" charset="0"/>
                <a:ea typeface="Roboto Condensed" panose="02000000000000000000" pitchFamily="2" charset="0"/>
              </a:endParaRPr>
            </a:p>
          </p:txBody>
        </p:sp>
      </p:grpSp>
      <p:grpSp>
        <p:nvGrpSpPr>
          <p:cNvPr id="52" name="Text">
            <a:extLst>
              <a:ext uri="{FF2B5EF4-FFF2-40B4-BE49-F238E27FC236}">
                <a16:creationId xmlns:a16="http://schemas.microsoft.com/office/drawing/2014/main" id="{A7B15317-8E63-CF44-B7A5-C59EF7FBB653}"/>
              </a:ext>
            </a:extLst>
          </p:cNvPr>
          <p:cNvGrpSpPr/>
          <p:nvPr/>
        </p:nvGrpSpPr>
        <p:grpSpPr>
          <a:xfrm>
            <a:off x="6627124" y="1743816"/>
            <a:ext cx="1447780" cy="745451"/>
            <a:chOff x="5939837" y="1850258"/>
            <a:chExt cx="1447780" cy="745451"/>
          </a:xfrm>
        </p:grpSpPr>
        <p:sp>
          <p:nvSpPr>
            <p:cNvPr id="53" name="TextBox 52">
              <a:extLst>
                <a:ext uri="{FF2B5EF4-FFF2-40B4-BE49-F238E27FC236}">
                  <a16:creationId xmlns:a16="http://schemas.microsoft.com/office/drawing/2014/main" id="{C405154B-65CA-6641-B587-20A5568B29E9}"/>
                </a:ext>
              </a:extLst>
            </p:cNvPr>
            <p:cNvSpPr txBox="1"/>
            <p:nvPr/>
          </p:nvSpPr>
          <p:spPr>
            <a:xfrm>
              <a:off x="5946187" y="2134044"/>
              <a:ext cx="1441430" cy="461665"/>
            </a:xfrm>
            <a:prstGeom prst="rect">
              <a:avLst/>
            </a:prstGeom>
            <a:noFill/>
          </p:spPr>
          <p:txBody>
            <a:bodyPr wrap="square" rtlCol="0">
              <a:spAutoFit/>
            </a:bodyPr>
            <a:lstStyle/>
            <a:p>
              <a:pPr algn="ctr"/>
              <a:r>
                <a:rPr lang="en-US" sz="1200" dirty="0">
                  <a:latin typeface="Roboto Condensed" panose="02000000000000000000" pitchFamily="2" charset="0"/>
                  <a:ea typeface="Roboto Condensed" panose="02000000000000000000" pitchFamily="2" charset="0"/>
                </a:rPr>
                <a:t>All p</a:t>
              </a:r>
              <a:r>
                <a:rPr lang="en" sz="1200" dirty="0">
                  <a:latin typeface="Roboto Condensed" panose="02000000000000000000" pitchFamily="2" charset="0"/>
                  <a:ea typeface="Roboto Condensed" panose="02000000000000000000" pitchFamily="2" charset="0"/>
                </a:rPr>
                <a:t>ost audit activities</a:t>
              </a:r>
              <a:endParaRPr lang="ru-RU" sz="1200" dirty="0">
                <a:latin typeface="Roboto Condensed" panose="02000000000000000000" pitchFamily="2" charset="0"/>
                <a:ea typeface="Roboto Condensed" panose="02000000000000000000" pitchFamily="2" charset="0"/>
              </a:endParaRPr>
            </a:p>
          </p:txBody>
        </p:sp>
        <p:sp>
          <p:nvSpPr>
            <p:cNvPr id="55" name="TextBox 54">
              <a:extLst>
                <a:ext uri="{FF2B5EF4-FFF2-40B4-BE49-F238E27FC236}">
                  <a16:creationId xmlns:a16="http://schemas.microsoft.com/office/drawing/2014/main" id="{2D3BD445-5F58-9E40-BEA1-759E06A98413}"/>
                </a:ext>
              </a:extLst>
            </p:cNvPr>
            <p:cNvSpPr txBox="1"/>
            <p:nvPr/>
          </p:nvSpPr>
          <p:spPr>
            <a:xfrm>
              <a:off x="5939837" y="1850258"/>
              <a:ext cx="1441430" cy="338554"/>
            </a:xfrm>
            <a:prstGeom prst="rect">
              <a:avLst/>
            </a:prstGeom>
            <a:noFill/>
          </p:spPr>
          <p:txBody>
            <a:bodyPr wrap="square" rtlCol="0">
              <a:spAutoFit/>
            </a:bodyPr>
            <a:lstStyle/>
            <a:p>
              <a:pPr algn="ctr"/>
              <a:r>
                <a:rPr lang="en" sz="1600" dirty="0">
                  <a:solidFill>
                    <a:schemeClr val="accent6"/>
                  </a:solidFill>
                  <a:latin typeface="Montserrat" panose="02000505000000020004" pitchFamily="2" charset="0"/>
                  <a:ea typeface="Roboto Condensed" panose="02000000000000000000" pitchFamily="2" charset="0"/>
                </a:rPr>
                <a:t>MAINTAIN</a:t>
              </a:r>
              <a:endParaRPr lang="ru-RU" sz="1600" dirty="0">
                <a:solidFill>
                  <a:schemeClr val="accent6"/>
                </a:solidFill>
                <a:latin typeface="Roboto Condensed" panose="02000000000000000000" pitchFamily="2" charset="0"/>
                <a:ea typeface="Roboto Condensed" panose="02000000000000000000" pitchFamily="2" charset="0"/>
              </a:endParaRPr>
            </a:p>
          </p:txBody>
        </p:sp>
      </p:grpSp>
      <p:grpSp>
        <p:nvGrpSpPr>
          <p:cNvPr id="56" name="Text">
            <a:extLst>
              <a:ext uri="{FF2B5EF4-FFF2-40B4-BE49-F238E27FC236}">
                <a16:creationId xmlns:a16="http://schemas.microsoft.com/office/drawing/2014/main" id="{EFC6CB2D-BB32-0A4A-8FFF-DD4BE49E41F4}"/>
              </a:ext>
            </a:extLst>
          </p:cNvPr>
          <p:cNvGrpSpPr/>
          <p:nvPr/>
        </p:nvGrpSpPr>
        <p:grpSpPr>
          <a:xfrm>
            <a:off x="4972827" y="4584235"/>
            <a:ext cx="1455926" cy="498630"/>
            <a:chOff x="5943507" y="1816734"/>
            <a:chExt cx="1455926" cy="498630"/>
          </a:xfrm>
        </p:grpSpPr>
        <p:sp>
          <p:nvSpPr>
            <p:cNvPr id="57" name="TextBox 56">
              <a:extLst>
                <a:ext uri="{FF2B5EF4-FFF2-40B4-BE49-F238E27FC236}">
                  <a16:creationId xmlns:a16="http://schemas.microsoft.com/office/drawing/2014/main" id="{98E1C324-DAF1-DA4F-B87E-93A2EBB2CF46}"/>
                </a:ext>
              </a:extLst>
            </p:cNvPr>
            <p:cNvSpPr txBox="1"/>
            <p:nvPr/>
          </p:nvSpPr>
          <p:spPr>
            <a:xfrm>
              <a:off x="5958003" y="2038365"/>
              <a:ext cx="1441430" cy="276999"/>
            </a:xfrm>
            <a:prstGeom prst="rect">
              <a:avLst/>
            </a:prstGeom>
            <a:noFill/>
          </p:spPr>
          <p:txBody>
            <a:bodyPr wrap="square" rtlCol="0">
              <a:spAutoFit/>
            </a:bodyPr>
            <a:lstStyle/>
            <a:p>
              <a:pPr algn="ctr"/>
              <a:r>
                <a:rPr lang="en" sz="1200" dirty="0">
                  <a:latin typeface="Roboto Condensed" panose="02000000000000000000" pitchFamily="2" charset="0"/>
                  <a:ea typeface="Roboto Condensed" panose="02000000000000000000" pitchFamily="2" charset="0"/>
                </a:rPr>
                <a:t>The official audit</a:t>
              </a:r>
              <a:endParaRPr lang="ru-RU" sz="1200" dirty="0">
                <a:latin typeface="Roboto Condensed" panose="02000000000000000000" pitchFamily="2" charset="0"/>
                <a:ea typeface="Roboto Condensed" panose="02000000000000000000" pitchFamily="2" charset="0"/>
              </a:endParaRPr>
            </a:p>
          </p:txBody>
        </p:sp>
        <p:sp>
          <p:nvSpPr>
            <p:cNvPr id="59" name="TextBox 58">
              <a:extLst>
                <a:ext uri="{FF2B5EF4-FFF2-40B4-BE49-F238E27FC236}">
                  <a16:creationId xmlns:a16="http://schemas.microsoft.com/office/drawing/2014/main" id="{B6721D3A-4456-2149-9D11-1215FACA4A1C}"/>
                </a:ext>
              </a:extLst>
            </p:cNvPr>
            <p:cNvSpPr txBox="1"/>
            <p:nvPr/>
          </p:nvSpPr>
          <p:spPr>
            <a:xfrm>
              <a:off x="5943507" y="1816734"/>
              <a:ext cx="1441430" cy="338554"/>
            </a:xfrm>
            <a:prstGeom prst="rect">
              <a:avLst/>
            </a:prstGeom>
            <a:noFill/>
          </p:spPr>
          <p:txBody>
            <a:bodyPr wrap="square" rtlCol="0">
              <a:spAutoFit/>
            </a:bodyPr>
            <a:lstStyle/>
            <a:p>
              <a:pPr algn="ctr"/>
              <a:r>
                <a:rPr lang="en" sz="1600" dirty="0">
                  <a:solidFill>
                    <a:schemeClr val="accent4"/>
                  </a:solidFill>
                  <a:latin typeface="Montserrat" panose="02000505000000020004" pitchFamily="2" charset="0"/>
                  <a:ea typeface="Roboto Condensed" panose="02000000000000000000" pitchFamily="2" charset="0"/>
                </a:rPr>
                <a:t>AUDIT</a:t>
              </a:r>
              <a:endParaRPr lang="ru-RU" sz="1600" dirty="0">
                <a:solidFill>
                  <a:schemeClr val="accent4"/>
                </a:solidFill>
                <a:latin typeface="Roboto Condensed" panose="02000000000000000000" pitchFamily="2" charset="0"/>
                <a:ea typeface="Roboto Condensed" panose="02000000000000000000" pitchFamily="2"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6467CB-0C4A-E240-BC25-42C01DF322A6}"/>
              </a:ext>
            </a:extLst>
          </p:cNvPr>
          <p:cNvSpPr>
            <a:spLocks noGrp="1"/>
          </p:cNvSpPr>
          <p:nvPr>
            <p:ph type="body" sz="quarter" idx="26"/>
          </p:nvPr>
        </p:nvSpPr>
        <p:spPr>
          <a:xfrm rot="16200000">
            <a:off x="2041526" y="2713037"/>
            <a:ext cx="8108950" cy="1431925"/>
          </a:xfrm>
        </p:spPr>
        <p:txBody>
          <a:bodyPr>
            <a:normAutofit/>
          </a:bodyPr>
          <a:lstStyle/>
          <a:p>
            <a:pPr fontAlgn="auto">
              <a:spcAft>
                <a:spcPts val="0"/>
              </a:spcAft>
              <a:defRPr/>
            </a:pPr>
            <a:r>
              <a:rPr lang="en-US" sz="10000" dirty="0">
                <a:solidFill>
                  <a:schemeClr val="accent6">
                    <a:lumMod val="75000"/>
                  </a:schemeClr>
                </a:solidFill>
              </a:rPr>
              <a:t>INSTRUCTOR</a:t>
            </a:r>
            <a:endParaRPr lang="en-GB" sz="10000" dirty="0">
              <a:solidFill>
                <a:schemeClr val="accent6">
                  <a:lumMod val="75000"/>
                </a:schemeClr>
              </a:solidFill>
            </a:endParaRPr>
          </a:p>
        </p:txBody>
      </p:sp>
      <p:sp>
        <p:nvSpPr>
          <p:cNvPr id="3" name="TextBox 2">
            <a:extLst>
              <a:ext uri="{FF2B5EF4-FFF2-40B4-BE49-F238E27FC236}">
                <a16:creationId xmlns:a16="http://schemas.microsoft.com/office/drawing/2014/main" id="{C095DB7B-D7CA-5245-B15E-136260A9E402}"/>
              </a:ext>
            </a:extLst>
          </p:cNvPr>
          <p:cNvSpPr txBox="1"/>
          <p:nvPr/>
        </p:nvSpPr>
        <p:spPr>
          <a:xfrm>
            <a:off x="765175" y="3889376"/>
            <a:ext cx="3397624" cy="1661993"/>
          </a:xfrm>
          <a:prstGeom prst="rect">
            <a:avLst/>
          </a:prstGeom>
          <a:noFill/>
        </p:spPr>
        <p:txBody>
          <a:bodyPr wrap="square" rtlCol="0">
            <a:spAutoFit/>
          </a:bodyPr>
          <a:lstStyle/>
          <a:p>
            <a:r>
              <a:rPr lang="en-US" sz="1100" dirty="0">
                <a:latin typeface="Open Sans" panose="020B0606030504020204" pitchFamily="34" charset="0"/>
                <a:ea typeface="Open Sans" panose="020B0606030504020204" pitchFamily="34" charset="0"/>
                <a:cs typeface="Open Sans" panose="020B0606030504020204" pitchFamily="34" charset="0"/>
              </a:rPr>
              <a:t>Experience working with several companies in different industries including biopharmaceutical, technology, telecommunication, Insurance and banking.</a:t>
            </a:r>
          </a:p>
          <a:p>
            <a:endParaRPr lang="en-US" dirty="0"/>
          </a:p>
          <a:p>
            <a:r>
              <a:rPr lang="en-US" sz="110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MBA, Mfin, CTPRP, CAP, ISO 27001 Lead Implementer</a:t>
            </a:r>
          </a:p>
          <a:p>
            <a:endParaRPr lang="en-US" dirty="0"/>
          </a:p>
        </p:txBody>
      </p:sp>
      <p:pic>
        <p:nvPicPr>
          <p:cNvPr id="17" name="Picture Placeholder 16" descr="A low angle view of tall buildings&#10;&#10;Description automatically generated with low confidence">
            <a:extLst>
              <a:ext uri="{FF2B5EF4-FFF2-40B4-BE49-F238E27FC236}">
                <a16:creationId xmlns:a16="http://schemas.microsoft.com/office/drawing/2014/main" id="{D4B54656-4F83-E545-8E6F-23323DF99989}"/>
              </a:ext>
            </a:extLst>
          </p:cNvPr>
          <p:cNvPicPr>
            <a:picLocks noGrp="1" noChangeAspect="1"/>
          </p:cNvPicPr>
          <p:nvPr>
            <p:ph type="pic" sz="quarter" idx="107"/>
          </p:nvPr>
        </p:nvPicPr>
        <p:blipFill>
          <a:blip r:embed="rId3"/>
          <a:srcRect l="20370" r="20370"/>
          <a:stretch>
            <a:fillRect/>
          </a:stretch>
        </p:blipFill>
        <p:spPr/>
      </p:pic>
      <p:sp>
        <p:nvSpPr>
          <p:cNvPr id="7" name="Text Placeholder 6">
            <a:extLst>
              <a:ext uri="{FF2B5EF4-FFF2-40B4-BE49-F238E27FC236}">
                <a16:creationId xmlns:a16="http://schemas.microsoft.com/office/drawing/2014/main" id="{826B8FB1-82A3-684C-9FBE-4531F8E84B94}"/>
              </a:ext>
            </a:extLst>
          </p:cNvPr>
          <p:cNvSpPr>
            <a:spLocks noGrp="1"/>
          </p:cNvSpPr>
          <p:nvPr>
            <p:ph type="body" sz="quarter" idx="27"/>
          </p:nvPr>
        </p:nvSpPr>
        <p:spPr>
          <a:xfrm>
            <a:off x="765175" y="2384425"/>
            <a:ext cx="3171825" cy="584200"/>
          </a:xfrm>
        </p:spPr>
        <p:txBody>
          <a:bodyPr>
            <a:normAutofit lnSpcReduction="10000"/>
          </a:bodyPr>
          <a:lstStyle/>
          <a:p>
            <a:pPr fontAlgn="auto">
              <a:spcAft>
                <a:spcPts val="0"/>
              </a:spcAft>
              <a:defRPr/>
            </a:pPr>
            <a:r>
              <a:rPr lang="en-US" dirty="0"/>
              <a:t>SELINA</a:t>
            </a:r>
            <a:endParaRPr lang="en-GB" dirty="0"/>
          </a:p>
        </p:txBody>
      </p:sp>
      <p:sp>
        <p:nvSpPr>
          <p:cNvPr id="8" name="Text Placeholder 7">
            <a:extLst>
              <a:ext uri="{FF2B5EF4-FFF2-40B4-BE49-F238E27FC236}">
                <a16:creationId xmlns:a16="http://schemas.microsoft.com/office/drawing/2014/main" id="{58BF2359-1C05-D84A-BDC0-E75131EE3F40}"/>
              </a:ext>
            </a:extLst>
          </p:cNvPr>
          <p:cNvSpPr>
            <a:spLocks noGrp="1"/>
          </p:cNvSpPr>
          <p:nvPr>
            <p:ph type="body" sz="quarter" idx="28"/>
          </p:nvPr>
        </p:nvSpPr>
        <p:spPr>
          <a:xfrm>
            <a:off x="765175" y="1528763"/>
            <a:ext cx="3171825" cy="646112"/>
          </a:xfrm>
        </p:spPr>
        <p:txBody>
          <a:bodyPr/>
          <a:lstStyle/>
          <a:p>
            <a:pPr fontAlgn="auto">
              <a:spcAft>
                <a:spcPts val="0"/>
              </a:spcAft>
              <a:defRPr/>
            </a:pPr>
            <a:r>
              <a:rPr lang="en-US" dirty="0">
                <a:solidFill>
                  <a:schemeClr val="accent6">
                    <a:lumMod val="75000"/>
                  </a:schemeClr>
                </a:solidFill>
              </a:rPr>
              <a:t>About</a:t>
            </a:r>
            <a:endParaRPr lang="en-GB" dirty="0">
              <a:solidFill>
                <a:schemeClr val="accent6">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03DCFB-4A09-4ED6-B031-87FE0D41ACC9}"/>
              </a:ext>
            </a:extLst>
          </p:cNvPr>
          <p:cNvGrpSpPr/>
          <p:nvPr/>
        </p:nvGrpSpPr>
        <p:grpSpPr>
          <a:xfrm>
            <a:off x="3219450" y="1866900"/>
            <a:ext cx="5753100" cy="3124200"/>
            <a:chOff x="6435725" y="3352800"/>
            <a:chExt cx="11506200" cy="6248400"/>
          </a:xfrm>
        </p:grpSpPr>
        <p:sp>
          <p:nvSpPr>
            <p:cNvPr id="3" name="TextBox 2">
              <a:extLst>
                <a:ext uri="{FF2B5EF4-FFF2-40B4-BE49-F238E27FC236}">
                  <a16:creationId xmlns:a16="http://schemas.microsoft.com/office/drawing/2014/main" id="{9B863415-F28E-414B-B375-9BEAED13BFA9}"/>
                </a:ext>
              </a:extLst>
            </p:cNvPr>
            <p:cNvSpPr txBox="1"/>
            <p:nvPr/>
          </p:nvSpPr>
          <p:spPr>
            <a:xfrm>
              <a:off x="8911747" y="5830668"/>
              <a:ext cx="6992764" cy="1292662"/>
            </a:xfrm>
            <a:prstGeom prst="rect">
              <a:avLst/>
            </a:prstGeom>
            <a:noFill/>
          </p:spPr>
          <p:txBody>
            <a:bodyPr wrap="square" rtlCol="0">
              <a:spAutoFit/>
            </a:bodyPr>
            <a:lstStyle/>
            <a:p>
              <a:pPr algn="ctr"/>
              <a:r>
                <a:rPr lang="en-US" sz="3600" b="1" kern="100" dirty="0">
                  <a:solidFill>
                    <a:schemeClr val="accent6">
                      <a:lumMod val="75000"/>
                    </a:schemeClr>
                  </a:solidFill>
                  <a:latin typeface="Biome" panose="020B0503030204020804" pitchFamily="34" charset="0"/>
                  <a:ea typeface="Open Sans" panose="020B0606030504020204" pitchFamily="34" charset="0"/>
                  <a:cs typeface="Biome" panose="020B0503030204020804" pitchFamily="34" charset="0"/>
                </a:rPr>
                <a:t>Pre-Audit</a:t>
              </a:r>
            </a:p>
          </p:txBody>
        </p:sp>
        <p:sp>
          <p:nvSpPr>
            <p:cNvPr id="4" name="Rectangle 3">
              <a:extLst>
                <a:ext uri="{FF2B5EF4-FFF2-40B4-BE49-F238E27FC236}">
                  <a16:creationId xmlns:a16="http://schemas.microsoft.com/office/drawing/2014/main" id="{0B7205FD-8198-4229-A273-8EAF0E7CD24E}"/>
                </a:ext>
              </a:extLst>
            </p:cNvPr>
            <p:cNvSpPr/>
            <p:nvPr/>
          </p:nvSpPr>
          <p:spPr>
            <a:xfrm>
              <a:off x="6435725" y="3352800"/>
              <a:ext cx="11506200" cy="6248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5" name="Прямоугольник 4">
            <a:extLst>
              <a:ext uri="{FF2B5EF4-FFF2-40B4-BE49-F238E27FC236}">
                <a16:creationId xmlns:a16="http://schemas.microsoft.com/office/drawing/2014/main" id="{DAFA893B-4CD9-4F80-B322-34DC7EFFE2C5}"/>
              </a:ext>
            </a:extLst>
          </p:cNvPr>
          <p:cNvSpPr/>
          <p:nvPr/>
        </p:nvSpPr>
        <p:spPr>
          <a:xfrm>
            <a:off x="1588"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
        <p:nvSpPr>
          <p:cNvPr id="7" name="Прямоугольник 4">
            <a:extLst>
              <a:ext uri="{FF2B5EF4-FFF2-40B4-BE49-F238E27FC236}">
                <a16:creationId xmlns:a16="http://schemas.microsoft.com/office/drawing/2014/main" id="{BD9A460C-5DA2-4308-8981-9362A7368DED}"/>
              </a:ext>
            </a:extLst>
          </p:cNvPr>
          <p:cNvSpPr/>
          <p:nvPr/>
        </p:nvSpPr>
        <p:spPr>
          <a:xfrm>
            <a:off x="9425346"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Tree>
    <p:extLst>
      <p:ext uri="{BB962C8B-B14F-4D97-AF65-F5344CB8AC3E}">
        <p14:creationId xmlns:p14="http://schemas.microsoft.com/office/powerpoint/2010/main" val="56261756"/>
      </p:ext>
    </p:extLst>
  </p:cSld>
  <p:clrMapOvr>
    <a:masterClrMapping/>
  </p:clrMapOvr>
  <p:transition spd="slow" advClick="0" advTm="1000">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01FAA-44FD-4F54-8305-569F63704B90}"/>
              </a:ext>
            </a:extLst>
          </p:cNvPr>
          <p:cNvSpPr txBox="1"/>
          <p:nvPr/>
        </p:nvSpPr>
        <p:spPr bwMode="auto">
          <a:xfrm>
            <a:off x="506949" y="2905021"/>
            <a:ext cx="4403661" cy="988219"/>
          </a:xfrm>
          <a:prstGeom prst="rect">
            <a:avLst/>
          </a:prstGeom>
          <a:noFill/>
        </p:spPr>
        <p:txBody>
          <a:bodyPr wrap="square">
            <a:spAutoFit/>
          </a:bodyPr>
          <a:lstStyle/>
          <a:p>
            <a:pPr defTabSz="914217">
              <a:lnSpc>
                <a:spcPct val="80000"/>
              </a:lnSpc>
              <a:defRPr/>
            </a:pPr>
            <a:r>
              <a:rPr lang="en-US" sz="3600" b="1" kern="100" dirty="0">
                <a:solidFill>
                  <a:srgbClr val="002060"/>
                </a:solidFill>
                <a:latin typeface="Biome" panose="020B0503030204020804" pitchFamily="34" charset="0"/>
                <a:cs typeface="Biome" panose="020B0503030204020804" pitchFamily="34" charset="0"/>
              </a:rPr>
              <a:t>Pre-Audit Activities</a:t>
            </a:r>
            <a:endParaRPr lang="ru-RU" sz="3600" b="1" kern="100" dirty="0">
              <a:solidFill>
                <a:srgbClr val="002060"/>
              </a:solidFill>
              <a:latin typeface="Biome" panose="020B0503030204020804" pitchFamily="34" charset="0"/>
              <a:cs typeface="Biome" panose="020B0503030204020804" pitchFamily="34" charset="0"/>
            </a:endParaRPr>
          </a:p>
        </p:txBody>
      </p:sp>
      <p:sp>
        <p:nvSpPr>
          <p:cNvPr id="24583" name="TextBox 5">
            <a:extLst>
              <a:ext uri="{FF2B5EF4-FFF2-40B4-BE49-F238E27FC236}">
                <a16:creationId xmlns:a16="http://schemas.microsoft.com/office/drawing/2014/main" id="{DA6CDC77-FA8D-2A46-8172-FFAAE4F43DC2}"/>
              </a:ext>
            </a:extLst>
          </p:cNvPr>
          <p:cNvSpPr txBox="1">
            <a:spLocks noChangeArrowheads="1"/>
          </p:cNvSpPr>
          <p:nvPr/>
        </p:nvSpPr>
        <p:spPr bwMode="auto">
          <a:xfrm>
            <a:off x="7392988" y="2928938"/>
            <a:ext cx="3789362" cy="12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EVIDENCE REQUEST LIST</a:t>
            </a:r>
          </a:p>
          <a:p>
            <a:pPr eaLnBrk="1" hangingPunct="1">
              <a:lnSpc>
                <a:spcPct val="150000"/>
              </a:lnSpc>
            </a:pPr>
            <a:endParaRPr lang="en-US" altLang="en-US" sz="500" dirty="0">
              <a:solidFill>
                <a:srgbClr val="0070C0"/>
              </a:solidFill>
              <a:latin typeface="Open Sans" panose="020B0606030504020204" pitchFamily="34" charset="0"/>
            </a:endParaRPr>
          </a:p>
          <a:p>
            <a:pPr lvl="0">
              <a:lnSpc>
                <a:spcPct val="90000"/>
              </a:lnSpc>
              <a:spcBef>
                <a:spcPts val="1000"/>
              </a:spcBef>
              <a:buClr>
                <a:schemeClr val="dk1"/>
              </a:buClr>
              <a:buSzPts val="2800"/>
            </a:pPr>
            <a:r>
              <a:rPr lang="en-US" sz="1400" dirty="0"/>
              <a:t>The ISMS needs a while to settle down, operate normally and generate the records after it has been implemented</a:t>
            </a:r>
          </a:p>
        </p:txBody>
      </p:sp>
      <p:sp>
        <p:nvSpPr>
          <p:cNvPr id="15" name="Rectangle 14">
            <a:extLst>
              <a:ext uri="{FF2B5EF4-FFF2-40B4-BE49-F238E27FC236}">
                <a16:creationId xmlns:a16="http://schemas.microsoft.com/office/drawing/2014/main" id="{D9F2B50C-4157-440D-8679-6023A4C4D743}"/>
              </a:ext>
            </a:extLst>
          </p:cNvPr>
          <p:cNvSpPr/>
          <p:nvPr/>
        </p:nvSpPr>
        <p:spPr>
          <a:xfrm>
            <a:off x="5429250" y="2644550"/>
            <a:ext cx="5753100" cy="18991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19" name="TextBox 5">
            <a:extLst>
              <a:ext uri="{FF2B5EF4-FFF2-40B4-BE49-F238E27FC236}">
                <a16:creationId xmlns:a16="http://schemas.microsoft.com/office/drawing/2014/main" id="{52288AE6-E2A3-F244-856D-8E607CE0E6AC}"/>
              </a:ext>
            </a:extLst>
          </p:cNvPr>
          <p:cNvSpPr txBox="1">
            <a:spLocks noChangeArrowheads="1"/>
          </p:cNvSpPr>
          <p:nvPr/>
        </p:nvSpPr>
        <p:spPr bwMode="auto">
          <a:xfrm>
            <a:off x="7392988" y="1036715"/>
            <a:ext cx="3275013" cy="10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GAP ANALYSIS</a:t>
            </a:r>
          </a:p>
          <a:p>
            <a:pPr eaLnBrk="1" hangingPunct="1">
              <a:lnSpc>
                <a:spcPct val="150000"/>
              </a:lnSpc>
            </a:pPr>
            <a:endParaRPr lang="en-US" altLang="en-US" sz="500" dirty="0">
              <a:solidFill>
                <a:schemeClr val="tx2"/>
              </a:solidFill>
              <a:latin typeface="Open Sans" panose="020B0606030504020204" pitchFamily="34" charset="0"/>
            </a:endParaRPr>
          </a:p>
          <a:p>
            <a:pPr lvl="0">
              <a:lnSpc>
                <a:spcPct val="90000"/>
              </a:lnSpc>
              <a:spcBef>
                <a:spcPts val="1000"/>
              </a:spcBef>
              <a:buClr>
                <a:schemeClr val="dk1"/>
              </a:buClr>
              <a:buSzPts val="2800"/>
            </a:pPr>
            <a:r>
              <a:rPr lang="en-US" sz="1400" dirty="0"/>
              <a:t>The comparison of actual performance with potential or desired performance</a:t>
            </a:r>
          </a:p>
        </p:txBody>
      </p:sp>
      <p:sp>
        <p:nvSpPr>
          <p:cNvPr id="20" name="Rectangle 19">
            <a:extLst>
              <a:ext uri="{FF2B5EF4-FFF2-40B4-BE49-F238E27FC236}">
                <a16:creationId xmlns:a16="http://schemas.microsoft.com/office/drawing/2014/main" id="{C248A507-F939-C040-8B58-10B7BCC6DC5F}"/>
              </a:ext>
            </a:extLst>
          </p:cNvPr>
          <p:cNvSpPr/>
          <p:nvPr/>
        </p:nvSpPr>
        <p:spPr>
          <a:xfrm>
            <a:off x="5429250" y="693815"/>
            <a:ext cx="5753100" cy="1752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21" name="TextBox 5">
            <a:extLst>
              <a:ext uri="{FF2B5EF4-FFF2-40B4-BE49-F238E27FC236}">
                <a16:creationId xmlns:a16="http://schemas.microsoft.com/office/drawing/2014/main" id="{544B3CEB-2D9C-C54F-A2F0-66F76C10B1DB}"/>
              </a:ext>
            </a:extLst>
          </p:cNvPr>
          <p:cNvSpPr txBox="1">
            <a:spLocks noChangeArrowheads="1"/>
          </p:cNvSpPr>
          <p:nvPr/>
        </p:nvSpPr>
        <p:spPr bwMode="auto">
          <a:xfrm>
            <a:off x="7392988" y="4938186"/>
            <a:ext cx="3275013" cy="109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PREPARE FOR AUDIT</a:t>
            </a:r>
          </a:p>
          <a:p>
            <a:pPr lvl="0">
              <a:lnSpc>
                <a:spcPct val="90000"/>
              </a:lnSpc>
              <a:spcBef>
                <a:spcPts val="1000"/>
              </a:spcBef>
              <a:buClr>
                <a:schemeClr val="dk1"/>
              </a:buClr>
              <a:buSzPts val="2800"/>
            </a:pPr>
            <a:r>
              <a:rPr lang="en-US" sz="1400" dirty="0"/>
              <a:t>The ISMS needs a while to settle down, operate normally and generate the records after it has been implemented</a:t>
            </a:r>
          </a:p>
        </p:txBody>
      </p:sp>
      <p:sp>
        <p:nvSpPr>
          <p:cNvPr id="22" name="Rectangle 21">
            <a:extLst>
              <a:ext uri="{FF2B5EF4-FFF2-40B4-BE49-F238E27FC236}">
                <a16:creationId xmlns:a16="http://schemas.microsoft.com/office/drawing/2014/main" id="{A90C67D0-7E97-3D45-91E5-67B832353AA3}"/>
              </a:ext>
            </a:extLst>
          </p:cNvPr>
          <p:cNvSpPr/>
          <p:nvPr/>
        </p:nvSpPr>
        <p:spPr>
          <a:xfrm>
            <a:off x="5429250" y="4740918"/>
            <a:ext cx="5753100" cy="1752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grpSp>
        <p:nvGrpSpPr>
          <p:cNvPr id="24" name="Bank">
            <a:extLst>
              <a:ext uri="{FF2B5EF4-FFF2-40B4-BE49-F238E27FC236}">
                <a16:creationId xmlns:a16="http://schemas.microsoft.com/office/drawing/2014/main" id="{D7960FF3-CFB7-4247-9CBF-7E2CE98DF1A8}"/>
              </a:ext>
            </a:extLst>
          </p:cNvPr>
          <p:cNvGrpSpPr/>
          <p:nvPr/>
        </p:nvGrpSpPr>
        <p:grpSpPr>
          <a:xfrm>
            <a:off x="5879654" y="1179637"/>
            <a:ext cx="801196" cy="784255"/>
            <a:chOff x="5192677" y="2330880"/>
            <a:chExt cx="507045" cy="466940"/>
          </a:xfrm>
          <a:effectLst>
            <a:reflection blurRad="6350" stA="20000" endPos="35000" dir="5400000" sy="-100000" algn="bl" rotWithShape="0"/>
          </a:effectLst>
        </p:grpSpPr>
        <p:sp>
          <p:nvSpPr>
            <p:cNvPr id="25" name="Freeform 90">
              <a:extLst>
                <a:ext uri="{FF2B5EF4-FFF2-40B4-BE49-F238E27FC236}">
                  <a16:creationId xmlns:a16="http://schemas.microsoft.com/office/drawing/2014/main" id="{914FAB2D-89F9-8E48-BE3E-8D79BBE478AB}"/>
                </a:ext>
              </a:extLst>
            </p:cNvPr>
            <p:cNvSpPr>
              <a:spLocks noEditPoints="1"/>
            </p:cNvSpPr>
            <p:nvPr/>
          </p:nvSpPr>
          <p:spPr bwMode="auto">
            <a:xfrm>
              <a:off x="5233738" y="2522812"/>
              <a:ext cx="424925" cy="186203"/>
            </a:xfrm>
            <a:custGeom>
              <a:avLst/>
              <a:gdLst>
                <a:gd name="T0" fmla="*/ 195 w 445"/>
                <a:gd name="T1" fmla="*/ 195 h 195"/>
                <a:gd name="T2" fmla="*/ 250 w 445"/>
                <a:gd name="T3" fmla="*/ 195 h 195"/>
                <a:gd name="T4" fmla="*/ 250 w 445"/>
                <a:gd name="T5" fmla="*/ 0 h 195"/>
                <a:gd name="T6" fmla="*/ 195 w 445"/>
                <a:gd name="T7" fmla="*/ 0 h 195"/>
                <a:gd name="T8" fmla="*/ 195 w 445"/>
                <a:gd name="T9" fmla="*/ 195 h 195"/>
                <a:gd name="T10" fmla="*/ 98 w 445"/>
                <a:gd name="T11" fmla="*/ 195 h 195"/>
                <a:gd name="T12" fmla="*/ 152 w 445"/>
                <a:gd name="T13" fmla="*/ 195 h 195"/>
                <a:gd name="T14" fmla="*/ 152 w 445"/>
                <a:gd name="T15" fmla="*/ 0 h 195"/>
                <a:gd name="T16" fmla="*/ 98 w 445"/>
                <a:gd name="T17" fmla="*/ 0 h 195"/>
                <a:gd name="T18" fmla="*/ 98 w 445"/>
                <a:gd name="T19" fmla="*/ 195 h 195"/>
                <a:gd name="T20" fmla="*/ 0 w 445"/>
                <a:gd name="T21" fmla="*/ 195 h 195"/>
                <a:gd name="T22" fmla="*/ 55 w 445"/>
                <a:gd name="T23" fmla="*/ 195 h 195"/>
                <a:gd name="T24" fmla="*/ 55 w 445"/>
                <a:gd name="T25" fmla="*/ 0 h 195"/>
                <a:gd name="T26" fmla="*/ 0 w 445"/>
                <a:gd name="T27" fmla="*/ 0 h 195"/>
                <a:gd name="T28" fmla="*/ 0 w 445"/>
                <a:gd name="T29" fmla="*/ 195 h 195"/>
                <a:gd name="T30" fmla="*/ 293 w 445"/>
                <a:gd name="T31" fmla="*/ 195 h 195"/>
                <a:gd name="T32" fmla="*/ 347 w 445"/>
                <a:gd name="T33" fmla="*/ 195 h 195"/>
                <a:gd name="T34" fmla="*/ 347 w 445"/>
                <a:gd name="T35" fmla="*/ 0 h 195"/>
                <a:gd name="T36" fmla="*/ 293 w 445"/>
                <a:gd name="T37" fmla="*/ 0 h 195"/>
                <a:gd name="T38" fmla="*/ 293 w 445"/>
                <a:gd name="T39" fmla="*/ 195 h 195"/>
                <a:gd name="T40" fmla="*/ 391 w 445"/>
                <a:gd name="T41" fmla="*/ 0 h 195"/>
                <a:gd name="T42" fmla="*/ 391 w 445"/>
                <a:gd name="T43" fmla="*/ 195 h 195"/>
                <a:gd name="T44" fmla="*/ 445 w 445"/>
                <a:gd name="T45" fmla="*/ 195 h 195"/>
                <a:gd name="T46" fmla="*/ 445 w 445"/>
                <a:gd name="T47" fmla="*/ 0 h 195"/>
                <a:gd name="T48" fmla="*/ 391 w 445"/>
                <a:gd name="T4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195">
                  <a:moveTo>
                    <a:pt x="195" y="195"/>
                  </a:moveTo>
                  <a:lnTo>
                    <a:pt x="250" y="195"/>
                  </a:lnTo>
                  <a:lnTo>
                    <a:pt x="250" y="0"/>
                  </a:lnTo>
                  <a:lnTo>
                    <a:pt x="195" y="0"/>
                  </a:lnTo>
                  <a:lnTo>
                    <a:pt x="195" y="195"/>
                  </a:lnTo>
                  <a:close/>
                  <a:moveTo>
                    <a:pt x="98" y="195"/>
                  </a:moveTo>
                  <a:lnTo>
                    <a:pt x="152" y="195"/>
                  </a:lnTo>
                  <a:lnTo>
                    <a:pt x="152" y="0"/>
                  </a:lnTo>
                  <a:lnTo>
                    <a:pt x="98" y="0"/>
                  </a:lnTo>
                  <a:lnTo>
                    <a:pt x="98" y="195"/>
                  </a:lnTo>
                  <a:close/>
                  <a:moveTo>
                    <a:pt x="0" y="195"/>
                  </a:moveTo>
                  <a:lnTo>
                    <a:pt x="55" y="195"/>
                  </a:lnTo>
                  <a:lnTo>
                    <a:pt x="55" y="0"/>
                  </a:lnTo>
                  <a:lnTo>
                    <a:pt x="0" y="0"/>
                  </a:lnTo>
                  <a:lnTo>
                    <a:pt x="0" y="195"/>
                  </a:lnTo>
                  <a:close/>
                  <a:moveTo>
                    <a:pt x="293" y="195"/>
                  </a:moveTo>
                  <a:lnTo>
                    <a:pt x="347" y="195"/>
                  </a:lnTo>
                  <a:lnTo>
                    <a:pt x="347" y="0"/>
                  </a:lnTo>
                  <a:lnTo>
                    <a:pt x="293" y="0"/>
                  </a:lnTo>
                  <a:lnTo>
                    <a:pt x="293" y="195"/>
                  </a:lnTo>
                  <a:close/>
                  <a:moveTo>
                    <a:pt x="391" y="0"/>
                  </a:moveTo>
                  <a:lnTo>
                    <a:pt x="391" y="195"/>
                  </a:lnTo>
                  <a:lnTo>
                    <a:pt x="445" y="195"/>
                  </a:lnTo>
                  <a:lnTo>
                    <a:pt x="445" y="0"/>
                  </a:lnTo>
                  <a:lnTo>
                    <a:pt x="39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91">
              <a:extLst>
                <a:ext uri="{FF2B5EF4-FFF2-40B4-BE49-F238E27FC236}">
                  <a16:creationId xmlns:a16="http://schemas.microsoft.com/office/drawing/2014/main" id="{A7CFA741-A8FE-C345-8A20-54CD0BCC74C2}"/>
                </a:ext>
              </a:extLst>
            </p:cNvPr>
            <p:cNvSpPr>
              <a:spLocks noEditPoints="1"/>
            </p:cNvSpPr>
            <p:nvPr/>
          </p:nvSpPr>
          <p:spPr bwMode="auto">
            <a:xfrm>
              <a:off x="5192677" y="2330880"/>
              <a:ext cx="507045" cy="466940"/>
            </a:xfrm>
            <a:custGeom>
              <a:avLst/>
              <a:gdLst>
                <a:gd name="T0" fmla="*/ 288 w 294"/>
                <a:gd name="T1" fmla="*/ 259 h 272"/>
                <a:gd name="T2" fmla="*/ 288 w 294"/>
                <a:gd name="T3" fmla="*/ 225 h 272"/>
                <a:gd name="T4" fmla="*/ 6 w 294"/>
                <a:gd name="T5" fmla="*/ 225 h 272"/>
                <a:gd name="T6" fmla="*/ 6 w 294"/>
                <a:gd name="T7" fmla="*/ 259 h 272"/>
                <a:gd name="T8" fmla="*/ 0 w 294"/>
                <a:gd name="T9" fmla="*/ 259 h 272"/>
                <a:gd name="T10" fmla="*/ 0 w 294"/>
                <a:gd name="T11" fmla="*/ 272 h 272"/>
                <a:gd name="T12" fmla="*/ 294 w 294"/>
                <a:gd name="T13" fmla="*/ 272 h 272"/>
                <a:gd name="T14" fmla="*/ 294 w 294"/>
                <a:gd name="T15" fmla="*/ 259 h 272"/>
                <a:gd name="T16" fmla="*/ 288 w 294"/>
                <a:gd name="T17" fmla="*/ 259 h 272"/>
                <a:gd name="T18" fmla="*/ 8 w 294"/>
                <a:gd name="T19" fmla="*/ 93 h 272"/>
                <a:gd name="T20" fmla="*/ 12 w 294"/>
                <a:gd name="T21" fmla="*/ 93 h 272"/>
                <a:gd name="T22" fmla="*/ 12 w 294"/>
                <a:gd name="T23" fmla="*/ 107 h 272"/>
                <a:gd name="T24" fmla="*/ 281 w 294"/>
                <a:gd name="T25" fmla="*/ 107 h 272"/>
                <a:gd name="T26" fmla="*/ 281 w 294"/>
                <a:gd name="T27" fmla="*/ 93 h 272"/>
                <a:gd name="T28" fmla="*/ 285 w 294"/>
                <a:gd name="T29" fmla="*/ 93 h 272"/>
                <a:gd name="T30" fmla="*/ 285 w 294"/>
                <a:gd name="T31" fmla="*/ 91 h 272"/>
                <a:gd name="T32" fmla="*/ 292 w 294"/>
                <a:gd name="T33" fmla="*/ 91 h 272"/>
                <a:gd name="T34" fmla="*/ 292 w 294"/>
                <a:gd name="T35" fmla="*/ 85 h 272"/>
                <a:gd name="T36" fmla="*/ 261 w 294"/>
                <a:gd name="T37" fmla="*/ 85 h 272"/>
                <a:gd name="T38" fmla="*/ 261 w 294"/>
                <a:gd name="T39" fmla="*/ 58 h 272"/>
                <a:gd name="T40" fmla="*/ 267 w 294"/>
                <a:gd name="T41" fmla="*/ 61 h 272"/>
                <a:gd name="T42" fmla="*/ 268 w 294"/>
                <a:gd name="T43" fmla="*/ 53 h 272"/>
                <a:gd name="T44" fmla="*/ 147 w 294"/>
                <a:gd name="T45" fmla="*/ 0 h 272"/>
                <a:gd name="T46" fmla="*/ 26 w 294"/>
                <a:gd name="T47" fmla="*/ 53 h 272"/>
                <a:gd name="T48" fmla="*/ 27 w 294"/>
                <a:gd name="T49" fmla="*/ 61 h 272"/>
                <a:gd name="T50" fmla="*/ 33 w 294"/>
                <a:gd name="T51" fmla="*/ 58 h 272"/>
                <a:gd name="T52" fmla="*/ 33 w 294"/>
                <a:gd name="T53" fmla="*/ 85 h 272"/>
                <a:gd name="T54" fmla="*/ 2 w 294"/>
                <a:gd name="T55" fmla="*/ 85 h 272"/>
                <a:gd name="T56" fmla="*/ 2 w 294"/>
                <a:gd name="T57" fmla="*/ 91 h 272"/>
                <a:gd name="T58" fmla="*/ 8 w 294"/>
                <a:gd name="T59" fmla="*/ 91 h 272"/>
                <a:gd name="T60" fmla="*/ 8 w 294"/>
                <a:gd name="T61" fmla="*/ 93 h 272"/>
                <a:gd name="T62" fmla="*/ 147 w 294"/>
                <a:gd name="T63" fmla="*/ 32 h 272"/>
                <a:gd name="T64" fmla="*/ 169 w 294"/>
                <a:gd name="T65" fmla="*/ 54 h 272"/>
                <a:gd name="T66" fmla="*/ 147 w 294"/>
                <a:gd name="T67" fmla="*/ 76 h 272"/>
                <a:gd name="T68" fmla="*/ 125 w 294"/>
                <a:gd name="T69" fmla="*/ 54 h 272"/>
                <a:gd name="T70" fmla="*/ 147 w 294"/>
                <a:gd name="T71" fmla="*/ 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4" h="272">
                  <a:moveTo>
                    <a:pt x="288" y="259"/>
                  </a:moveTo>
                  <a:cubicBezTo>
                    <a:pt x="288" y="225"/>
                    <a:pt x="288" y="225"/>
                    <a:pt x="288" y="225"/>
                  </a:cubicBezTo>
                  <a:cubicBezTo>
                    <a:pt x="6" y="225"/>
                    <a:pt x="6" y="225"/>
                    <a:pt x="6" y="225"/>
                  </a:cubicBezTo>
                  <a:cubicBezTo>
                    <a:pt x="6" y="259"/>
                    <a:pt x="6" y="259"/>
                    <a:pt x="6" y="259"/>
                  </a:cubicBezTo>
                  <a:cubicBezTo>
                    <a:pt x="0" y="259"/>
                    <a:pt x="0" y="259"/>
                    <a:pt x="0" y="259"/>
                  </a:cubicBezTo>
                  <a:cubicBezTo>
                    <a:pt x="0" y="272"/>
                    <a:pt x="0" y="272"/>
                    <a:pt x="0" y="272"/>
                  </a:cubicBezTo>
                  <a:cubicBezTo>
                    <a:pt x="294" y="272"/>
                    <a:pt x="294" y="272"/>
                    <a:pt x="294" y="272"/>
                  </a:cubicBezTo>
                  <a:cubicBezTo>
                    <a:pt x="294" y="259"/>
                    <a:pt x="294" y="259"/>
                    <a:pt x="294" y="259"/>
                  </a:cubicBezTo>
                  <a:lnTo>
                    <a:pt x="288" y="259"/>
                  </a:lnTo>
                  <a:close/>
                  <a:moveTo>
                    <a:pt x="8" y="93"/>
                  </a:moveTo>
                  <a:cubicBezTo>
                    <a:pt x="12" y="93"/>
                    <a:pt x="12" y="93"/>
                    <a:pt x="12" y="93"/>
                  </a:cubicBezTo>
                  <a:cubicBezTo>
                    <a:pt x="12" y="107"/>
                    <a:pt x="12" y="107"/>
                    <a:pt x="12" y="107"/>
                  </a:cubicBezTo>
                  <a:cubicBezTo>
                    <a:pt x="281" y="107"/>
                    <a:pt x="281" y="107"/>
                    <a:pt x="281" y="107"/>
                  </a:cubicBezTo>
                  <a:cubicBezTo>
                    <a:pt x="281" y="93"/>
                    <a:pt x="281" y="93"/>
                    <a:pt x="281" y="93"/>
                  </a:cubicBezTo>
                  <a:cubicBezTo>
                    <a:pt x="285" y="93"/>
                    <a:pt x="285" y="93"/>
                    <a:pt x="285" y="93"/>
                  </a:cubicBezTo>
                  <a:cubicBezTo>
                    <a:pt x="285" y="91"/>
                    <a:pt x="285" y="91"/>
                    <a:pt x="285" y="91"/>
                  </a:cubicBezTo>
                  <a:cubicBezTo>
                    <a:pt x="292" y="91"/>
                    <a:pt x="292" y="91"/>
                    <a:pt x="292" y="91"/>
                  </a:cubicBezTo>
                  <a:cubicBezTo>
                    <a:pt x="292" y="85"/>
                    <a:pt x="292" y="85"/>
                    <a:pt x="292" y="85"/>
                  </a:cubicBezTo>
                  <a:cubicBezTo>
                    <a:pt x="261" y="85"/>
                    <a:pt x="261" y="85"/>
                    <a:pt x="261" y="85"/>
                  </a:cubicBezTo>
                  <a:cubicBezTo>
                    <a:pt x="261" y="58"/>
                    <a:pt x="261" y="58"/>
                    <a:pt x="261" y="58"/>
                  </a:cubicBezTo>
                  <a:cubicBezTo>
                    <a:pt x="267" y="61"/>
                    <a:pt x="267" y="61"/>
                    <a:pt x="267" y="61"/>
                  </a:cubicBezTo>
                  <a:cubicBezTo>
                    <a:pt x="268" y="53"/>
                    <a:pt x="268" y="53"/>
                    <a:pt x="268" y="53"/>
                  </a:cubicBezTo>
                  <a:cubicBezTo>
                    <a:pt x="147" y="0"/>
                    <a:pt x="147" y="0"/>
                    <a:pt x="147" y="0"/>
                  </a:cubicBezTo>
                  <a:cubicBezTo>
                    <a:pt x="26" y="53"/>
                    <a:pt x="26" y="53"/>
                    <a:pt x="26" y="53"/>
                  </a:cubicBezTo>
                  <a:cubicBezTo>
                    <a:pt x="27" y="61"/>
                    <a:pt x="27" y="61"/>
                    <a:pt x="27" y="61"/>
                  </a:cubicBezTo>
                  <a:cubicBezTo>
                    <a:pt x="33" y="58"/>
                    <a:pt x="33" y="58"/>
                    <a:pt x="33" y="58"/>
                  </a:cubicBezTo>
                  <a:cubicBezTo>
                    <a:pt x="33" y="85"/>
                    <a:pt x="33" y="85"/>
                    <a:pt x="33" y="85"/>
                  </a:cubicBezTo>
                  <a:cubicBezTo>
                    <a:pt x="2" y="85"/>
                    <a:pt x="2" y="85"/>
                    <a:pt x="2" y="85"/>
                  </a:cubicBezTo>
                  <a:cubicBezTo>
                    <a:pt x="2" y="91"/>
                    <a:pt x="2" y="91"/>
                    <a:pt x="2" y="91"/>
                  </a:cubicBezTo>
                  <a:cubicBezTo>
                    <a:pt x="8" y="91"/>
                    <a:pt x="8" y="91"/>
                    <a:pt x="8" y="91"/>
                  </a:cubicBezTo>
                  <a:lnTo>
                    <a:pt x="8" y="93"/>
                  </a:lnTo>
                  <a:close/>
                  <a:moveTo>
                    <a:pt x="147" y="32"/>
                  </a:moveTo>
                  <a:cubicBezTo>
                    <a:pt x="159" y="32"/>
                    <a:pt x="169" y="42"/>
                    <a:pt x="169" y="54"/>
                  </a:cubicBezTo>
                  <a:cubicBezTo>
                    <a:pt x="169" y="66"/>
                    <a:pt x="159" y="76"/>
                    <a:pt x="147" y="76"/>
                  </a:cubicBezTo>
                  <a:cubicBezTo>
                    <a:pt x="135" y="76"/>
                    <a:pt x="125" y="66"/>
                    <a:pt x="125" y="54"/>
                  </a:cubicBezTo>
                  <a:cubicBezTo>
                    <a:pt x="125" y="42"/>
                    <a:pt x="135" y="32"/>
                    <a:pt x="147" y="32"/>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7" name="Gears with coin">
            <a:extLst>
              <a:ext uri="{FF2B5EF4-FFF2-40B4-BE49-F238E27FC236}">
                <a16:creationId xmlns:a16="http://schemas.microsoft.com/office/drawing/2014/main" id="{A29CC38C-AFEC-F248-BAAD-A0C0C7A7E173}"/>
              </a:ext>
            </a:extLst>
          </p:cNvPr>
          <p:cNvGrpSpPr/>
          <p:nvPr/>
        </p:nvGrpSpPr>
        <p:grpSpPr>
          <a:xfrm>
            <a:off x="5892479" y="3098047"/>
            <a:ext cx="775546" cy="885294"/>
            <a:chOff x="6077858" y="5780887"/>
            <a:chExt cx="490812" cy="527098"/>
          </a:xfrm>
          <a:effectLst>
            <a:reflection blurRad="6350" stA="20000" endPos="35000" dir="5400000" sy="-100000" algn="bl" rotWithShape="0"/>
          </a:effectLst>
        </p:grpSpPr>
        <p:sp>
          <p:nvSpPr>
            <p:cNvPr id="28" name="Freeform 98">
              <a:extLst>
                <a:ext uri="{FF2B5EF4-FFF2-40B4-BE49-F238E27FC236}">
                  <a16:creationId xmlns:a16="http://schemas.microsoft.com/office/drawing/2014/main" id="{6A2FF610-49A3-214C-831A-11DF4F0A9B52}"/>
                </a:ext>
              </a:extLst>
            </p:cNvPr>
            <p:cNvSpPr>
              <a:spLocks noEditPoints="1"/>
            </p:cNvSpPr>
            <p:nvPr/>
          </p:nvSpPr>
          <p:spPr bwMode="auto">
            <a:xfrm>
              <a:off x="6077858" y="5780887"/>
              <a:ext cx="490812" cy="527098"/>
            </a:xfrm>
            <a:custGeom>
              <a:avLst/>
              <a:gdLst>
                <a:gd name="T0" fmla="*/ 64 w 285"/>
                <a:gd name="T1" fmla="*/ 269 h 307"/>
                <a:gd name="T2" fmla="*/ 64 w 285"/>
                <a:gd name="T3" fmla="*/ 257 h 307"/>
                <a:gd name="T4" fmla="*/ 78 w 285"/>
                <a:gd name="T5" fmla="*/ 243 h 307"/>
                <a:gd name="T6" fmla="*/ 118 w 285"/>
                <a:gd name="T7" fmla="*/ 235 h 307"/>
                <a:gd name="T8" fmla="*/ 120 w 285"/>
                <a:gd name="T9" fmla="*/ 215 h 307"/>
                <a:gd name="T10" fmla="*/ 107 w 285"/>
                <a:gd name="T11" fmla="*/ 209 h 307"/>
                <a:gd name="T12" fmla="*/ 98 w 285"/>
                <a:gd name="T13" fmla="*/ 190 h 307"/>
                <a:gd name="T14" fmla="*/ 84 w 285"/>
                <a:gd name="T15" fmla="*/ 192 h 307"/>
                <a:gd name="T16" fmla="*/ 67 w 285"/>
                <a:gd name="T17" fmla="*/ 180 h 307"/>
                <a:gd name="T18" fmla="*/ 56 w 285"/>
                <a:gd name="T19" fmla="*/ 189 h 307"/>
                <a:gd name="T20" fmla="*/ 35 w 285"/>
                <a:gd name="T21" fmla="*/ 187 h 307"/>
                <a:gd name="T22" fmla="*/ 29 w 285"/>
                <a:gd name="T23" fmla="*/ 200 h 307"/>
                <a:gd name="T24" fmla="*/ 11 w 285"/>
                <a:gd name="T25" fmla="*/ 209 h 307"/>
                <a:gd name="T26" fmla="*/ 12 w 285"/>
                <a:gd name="T27" fmla="*/ 223 h 307"/>
                <a:gd name="T28" fmla="*/ 0 w 285"/>
                <a:gd name="T29" fmla="*/ 240 h 307"/>
                <a:gd name="T30" fmla="*/ 9 w 285"/>
                <a:gd name="T31" fmla="*/ 251 h 307"/>
                <a:gd name="T32" fmla="*/ 7 w 285"/>
                <a:gd name="T33" fmla="*/ 272 h 307"/>
                <a:gd name="T34" fmla="*/ 21 w 285"/>
                <a:gd name="T35" fmla="*/ 278 h 307"/>
                <a:gd name="T36" fmla="*/ 29 w 285"/>
                <a:gd name="T37" fmla="*/ 296 h 307"/>
                <a:gd name="T38" fmla="*/ 43 w 285"/>
                <a:gd name="T39" fmla="*/ 295 h 307"/>
                <a:gd name="T40" fmla="*/ 60 w 285"/>
                <a:gd name="T41" fmla="*/ 307 h 307"/>
                <a:gd name="T42" fmla="*/ 72 w 285"/>
                <a:gd name="T43" fmla="*/ 298 h 307"/>
                <a:gd name="T44" fmla="*/ 93 w 285"/>
                <a:gd name="T45" fmla="*/ 300 h 307"/>
                <a:gd name="T46" fmla="*/ 98 w 285"/>
                <a:gd name="T47" fmla="*/ 287 h 307"/>
                <a:gd name="T48" fmla="*/ 117 w 285"/>
                <a:gd name="T49" fmla="*/ 278 h 307"/>
                <a:gd name="T50" fmla="*/ 115 w 285"/>
                <a:gd name="T51" fmla="*/ 264 h 307"/>
                <a:gd name="T52" fmla="*/ 127 w 285"/>
                <a:gd name="T53" fmla="*/ 247 h 307"/>
                <a:gd name="T54" fmla="*/ 64 w 285"/>
                <a:gd name="T55" fmla="*/ 284 h 307"/>
                <a:gd name="T56" fmla="*/ 104 w 285"/>
                <a:gd name="T57" fmla="*/ 243 h 307"/>
                <a:gd name="T58" fmla="*/ 270 w 285"/>
                <a:gd name="T59" fmla="*/ 96 h 307"/>
                <a:gd name="T60" fmla="*/ 273 w 285"/>
                <a:gd name="T61" fmla="*/ 60 h 307"/>
                <a:gd name="T62" fmla="*/ 250 w 285"/>
                <a:gd name="T63" fmla="*/ 50 h 307"/>
                <a:gd name="T64" fmla="*/ 235 w 285"/>
                <a:gd name="T65" fmla="*/ 18 h 307"/>
                <a:gd name="T66" fmla="*/ 210 w 285"/>
                <a:gd name="T67" fmla="*/ 21 h 307"/>
                <a:gd name="T68" fmla="*/ 181 w 285"/>
                <a:gd name="T69" fmla="*/ 0 h 307"/>
                <a:gd name="T70" fmla="*/ 161 w 285"/>
                <a:gd name="T71" fmla="*/ 15 h 307"/>
                <a:gd name="T72" fmla="*/ 125 w 285"/>
                <a:gd name="T73" fmla="*/ 12 h 307"/>
                <a:gd name="T74" fmla="*/ 116 w 285"/>
                <a:gd name="T75" fmla="*/ 35 h 307"/>
                <a:gd name="T76" fmla="*/ 83 w 285"/>
                <a:gd name="T77" fmla="*/ 50 h 307"/>
                <a:gd name="T78" fmla="*/ 86 w 285"/>
                <a:gd name="T79" fmla="*/ 75 h 307"/>
                <a:gd name="T80" fmla="*/ 65 w 285"/>
                <a:gd name="T81" fmla="*/ 104 h 307"/>
                <a:gd name="T82" fmla="*/ 81 w 285"/>
                <a:gd name="T83" fmla="*/ 124 h 307"/>
                <a:gd name="T84" fmla="*/ 77 w 285"/>
                <a:gd name="T85" fmla="*/ 160 h 307"/>
                <a:gd name="T86" fmla="*/ 100 w 285"/>
                <a:gd name="T87" fmla="*/ 169 h 307"/>
                <a:gd name="T88" fmla="*/ 115 w 285"/>
                <a:gd name="T89" fmla="*/ 202 h 307"/>
                <a:gd name="T90" fmla="*/ 140 w 285"/>
                <a:gd name="T91" fmla="*/ 199 h 307"/>
                <a:gd name="T92" fmla="*/ 169 w 285"/>
                <a:gd name="T93" fmla="*/ 220 h 307"/>
                <a:gd name="T94" fmla="*/ 189 w 285"/>
                <a:gd name="T95" fmla="*/ 204 h 307"/>
                <a:gd name="T96" fmla="*/ 225 w 285"/>
                <a:gd name="T97" fmla="*/ 208 h 307"/>
                <a:gd name="T98" fmla="*/ 235 w 285"/>
                <a:gd name="T99" fmla="*/ 185 h 307"/>
                <a:gd name="T100" fmla="*/ 267 w 285"/>
                <a:gd name="T101" fmla="*/ 170 h 307"/>
                <a:gd name="T102" fmla="*/ 264 w 285"/>
                <a:gd name="T103" fmla="*/ 145 h 307"/>
                <a:gd name="T104" fmla="*/ 285 w 285"/>
                <a:gd name="T105" fmla="*/ 116 h 307"/>
                <a:gd name="T106" fmla="*/ 175 w 285"/>
                <a:gd name="T107" fmla="*/ 191 h 307"/>
                <a:gd name="T108" fmla="*/ 256 w 285"/>
                <a:gd name="T109" fmla="*/ 1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5" h="307">
                  <a:moveTo>
                    <a:pt x="64" y="217"/>
                  </a:moveTo>
                  <a:cubicBezTo>
                    <a:pt x="49" y="217"/>
                    <a:pt x="38" y="229"/>
                    <a:pt x="38" y="243"/>
                  </a:cubicBezTo>
                  <a:cubicBezTo>
                    <a:pt x="38" y="258"/>
                    <a:pt x="49" y="269"/>
                    <a:pt x="64" y="269"/>
                  </a:cubicBezTo>
                  <a:cubicBezTo>
                    <a:pt x="78" y="269"/>
                    <a:pt x="90" y="258"/>
                    <a:pt x="90" y="243"/>
                  </a:cubicBezTo>
                  <a:cubicBezTo>
                    <a:pt x="90" y="229"/>
                    <a:pt x="78" y="217"/>
                    <a:pt x="64" y="217"/>
                  </a:cubicBezTo>
                  <a:close/>
                  <a:moveTo>
                    <a:pt x="64" y="257"/>
                  </a:moveTo>
                  <a:cubicBezTo>
                    <a:pt x="56" y="257"/>
                    <a:pt x="50" y="251"/>
                    <a:pt x="50" y="243"/>
                  </a:cubicBezTo>
                  <a:cubicBezTo>
                    <a:pt x="50" y="236"/>
                    <a:pt x="56" y="229"/>
                    <a:pt x="64" y="229"/>
                  </a:cubicBezTo>
                  <a:cubicBezTo>
                    <a:pt x="72" y="229"/>
                    <a:pt x="78" y="236"/>
                    <a:pt x="78" y="243"/>
                  </a:cubicBezTo>
                  <a:cubicBezTo>
                    <a:pt x="78" y="251"/>
                    <a:pt x="72" y="257"/>
                    <a:pt x="64" y="257"/>
                  </a:cubicBezTo>
                  <a:close/>
                  <a:moveTo>
                    <a:pt x="122" y="235"/>
                  </a:moveTo>
                  <a:cubicBezTo>
                    <a:pt x="118" y="235"/>
                    <a:pt x="118" y="235"/>
                    <a:pt x="118" y="235"/>
                  </a:cubicBezTo>
                  <a:cubicBezTo>
                    <a:pt x="118" y="231"/>
                    <a:pt x="117" y="227"/>
                    <a:pt x="115" y="223"/>
                  </a:cubicBezTo>
                  <a:cubicBezTo>
                    <a:pt x="118" y="221"/>
                    <a:pt x="118" y="221"/>
                    <a:pt x="118" y="221"/>
                  </a:cubicBezTo>
                  <a:cubicBezTo>
                    <a:pt x="121" y="220"/>
                    <a:pt x="122" y="217"/>
                    <a:pt x="120" y="215"/>
                  </a:cubicBezTo>
                  <a:cubicBezTo>
                    <a:pt x="117" y="209"/>
                    <a:pt x="117" y="209"/>
                    <a:pt x="117" y="209"/>
                  </a:cubicBezTo>
                  <a:cubicBezTo>
                    <a:pt x="116" y="207"/>
                    <a:pt x="113" y="206"/>
                    <a:pt x="110" y="207"/>
                  </a:cubicBezTo>
                  <a:cubicBezTo>
                    <a:pt x="107" y="209"/>
                    <a:pt x="107" y="209"/>
                    <a:pt x="107" y="209"/>
                  </a:cubicBezTo>
                  <a:cubicBezTo>
                    <a:pt x="104" y="206"/>
                    <a:pt x="101" y="203"/>
                    <a:pt x="98" y="200"/>
                  </a:cubicBezTo>
                  <a:cubicBezTo>
                    <a:pt x="100" y="197"/>
                    <a:pt x="100" y="197"/>
                    <a:pt x="100" y="197"/>
                  </a:cubicBezTo>
                  <a:cubicBezTo>
                    <a:pt x="101" y="194"/>
                    <a:pt x="101" y="192"/>
                    <a:pt x="98" y="190"/>
                  </a:cubicBezTo>
                  <a:cubicBezTo>
                    <a:pt x="93" y="187"/>
                    <a:pt x="93" y="187"/>
                    <a:pt x="93" y="187"/>
                  </a:cubicBezTo>
                  <a:cubicBezTo>
                    <a:pt x="90" y="186"/>
                    <a:pt x="87" y="186"/>
                    <a:pt x="86" y="189"/>
                  </a:cubicBezTo>
                  <a:cubicBezTo>
                    <a:pt x="84" y="192"/>
                    <a:pt x="84" y="192"/>
                    <a:pt x="84" y="192"/>
                  </a:cubicBezTo>
                  <a:cubicBezTo>
                    <a:pt x="80" y="191"/>
                    <a:pt x="76" y="189"/>
                    <a:pt x="72" y="189"/>
                  </a:cubicBezTo>
                  <a:cubicBezTo>
                    <a:pt x="72" y="185"/>
                    <a:pt x="72" y="185"/>
                    <a:pt x="72" y="185"/>
                  </a:cubicBezTo>
                  <a:cubicBezTo>
                    <a:pt x="72" y="182"/>
                    <a:pt x="70" y="180"/>
                    <a:pt x="67" y="180"/>
                  </a:cubicBezTo>
                  <a:cubicBezTo>
                    <a:pt x="60" y="180"/>
                    <a:pt x="60" y="180"/>
                    <a:pt x="60" y="180"/>
                  </a:cubicBezTo>
                  <a:cubicBezTo>
                    <a:pt x="58" y="180"/>
                    <a:pt x="56" y="182"/>
                    <a:pt x="56" y="185"/>
                  </a:cubicBezTo>
                  <a:cubicBezTo>
                    <a:pt x="56" y="189"/>
                    <a:pt x="56" y="189"/>
                    <a:pt x="56" y="189"/>
                  </a:cubicBezTo>
                  <a:cubicBezTo>
                    <a:pt x="51" y="189"/>
                    <a:pt x="47" y="191"/>
                    <a:pt x="43" y="192"/>
                  </a:cubicBezTo>
                  <a:cubicBezTo>
                    <a:pt x="42" y="189"/>
                    <a:pt x="42" y="189"/>
                    <a:pt x="42" y="189"/>
                  </a:cubicBezTo>
                  <a:cubicBezTo>
                    <a:pt x="40" y="186"/>
                    <a:pt x="37" y="186"/>
                    <a:pt x="35" y="187"/>
                  </a:cubicBezTo>
                  <a:cubicBezTo>
                    <a:pt x="29" y="190"/>
                    <a:pt x="29" y="190"/>
                    <a:pt x="29" y="190"/>
                  </a:cubicBezTo>
                  <a:cubicBezTo>
                    <a:pt x="27" y="192"/>
                    <a:pt x="26" y="194"/>
                    <a:pt x="27" y="197"/>
                  </a:cubicBezTo>
                  <a:cubicBezTo>
                    <a:pt x="29" y="200"/>
                    <a:pt x="29" y="200"/>
                    <a:pt x="29" y="200"/>
                  </a:cubicBezTo>
                  <a:cubicBezTo>
                    <a:pt x="26" y="203"/>
                    <a:pt x="23" y="206"/>
                    <a:pt x="21" y="209"/>
                  </a:cubicBezTo>
                  <a:cubicBezTo>
                    <a:pt x="17" y="207"/>
                    <a:pt x="17" y="207"/>
                    <a:pt x="17" y="207"/>
                  </a:cubicBezTo>
                  <a:cubicBezTo>
                    <a:pt x="15" y="206"/>
                    <a:pt x="12" y="207"/>
                    <a:pt x="11" y="209"/>
                  </a:cubicBezTo>
                  <a:cubicBezTo>
                    <a:pt x="7" y="215"/>
                    <a:pt x="7" y="215"/>
                    <a:pt x="7" y="215"/>
                  </a:cubicBezTo>
                  <a:cubicBezTo>
                    <a:pt x="6" y="217"/>
                    <a:pt x="7" y="220"/>
                    <a:pt x="9" y="221"/>
                  </a:cubicBezTo>
                  <a:cubicBezTo>
                    <a:pt x="12" y="223"/>
                    <a:pt x="12" y="223"/>
                    <a:pt x="12" y="223"/>
                  </a:cubicBezTo>
                  <a:cubicBezTo>
                    <a:pt x="11" y="227"/>
                    <a:pt x="10" y="231"/>
                    <a:pt x="9" y="235"/>
                  </a:cubicBezTo>
                  <a:cubicBezTo>
                    <a:pt x="5" y="235"/>
                    <a:pt x="5" y="235"/>
                    <a:pt x="5" y="235"/>
                  </a:cubicBezTo>
                  <a:cubicBezTo>
                    <a:pt x="3" y="235"/>
                    <a:pt x="0" y="237"/>
                    <a:pt x="0" y="240"/>
                  </a:cubicBezTo>
                  <a:cubicBezTo>
                    <a:pt x="0" y="247"/>
                    <a:pt x="0" y="247"/>
                    <a:pt x="0" y="247"/>
                  </a:cubicBezTo>
                  <a:cubicBezTo>
                    <a:pt x="0" y="249"/>
                    <a:pt x="3" y="251"/>
                    <a:pt x="5" y="251"/>
                  </a:cubicBezTo>
                  <a:cubicBezTo>
                    <a:pt x="9" y="251"/>
                    <a:pt x="9" y="251"/>
                    <a:pt x="9" y="251"/>
                  </a:cubicBezTo>
                  <a:cubicBezTo>
                    <a:pt x="10" y="256"/>
                    <a:pt x="11" y="260"/>
                    <a:pt x="12" y="264"/>
                  </a:cubicBezTo>
                  <a:cubicBezTo>
                    <a:pt x="9" y="266"/>
                    <a:pt x="9" y="266"/>
                    <a:pt x="9" y="266"/>
                  </a:cubicBezTo>
                  <a:cubicBezTo>
                    <a:pt x="7" y="267"/>
                    <a:pt x="6" y="270"/>
                    <a:pt x="7" y="272"/>
                  </a:cubicBezTo>
                  <a:cubicBezTo>
                    <a:pt x="11" y="278"/>
                    <a:pt x="11" y="278"/>
                    <a:pt x="11" y="278"/>
                  </a:cubicBezTo>
                  <a:cubicBezTo>
                    <a:pt x="12" y="280"/>
                    <a:pt x="15" y="281"/>
                    <a:pt x="17" y="280"/>
                  </a:cubicBezTo>
                  <a:cubicBezTo>
                    <a:pt x="21" y="278"/>
                    <a:pt x="21" y="278"/>
                    <a:pt x="21" y="278"/>
                  </a:cubicBezTo>
                  <a:cubicBezTo>
                    <a:pt x="23" y="281"/>
                    <a:pt x="26" y="284"/>
                    <a:pt x="29" y="287"/>
                  </a:cubicBezTo>
                  <a:cubicBezTo>
                    <a:pt x="27" y="290"/>
                    <a:pt x="27" y="290"/>
                    <a:pt x="27" y="290"/>
                  </a:cubicBezTo>
                  <a:cubicBezTo>
                    <a:pt x="26" y="292"/>
                    <a:pt x="27" y="295"/>
                    <a:pt x="29" y="296"/>
                  </a:cubicBezTo>
                  <a:cubicBezTo>
                    <a:pt x="35" y="300"/>
                    <a:pt x="35" y="300"/>
                    <a:pt x="35" y="300"/>
                  </a:cubicBezTo>
                  <a:cubicBezTo>
                    <a:pt x="37" y="301"/>
                    <a:pt x="40" y="300"/>
                    <a:pt x="42" y="298"/>
                  </a:cubicBezTo>
                  <a:cubicBezTo>
                    <a:pt x="43" y="295"/>
                    <a:pt x="43" y="295"/>
                    <a:pt x="43" y="295"/>
                  </a:cubicBezTo>
                  <a:cubicBezTo>
                    <a:pt x="47" y="296"/>
                    <a:pt x="51" y="297"/>
                    <a:pt x="56" y="298"/>
                  </a:cubicBezTo>
                  <a:cubicBezTo>
                    <a:pt x="56" y="302"/>
                    <a:pt x="56" y="302"/>
                    <a:pt x="56" y="302"/>
                  </a:cubicBezTo>
                  <a:cubicBezTo>
                    <a:pt x="56" y="304"/>
                    <a:pt x="58" y="307"/>
                    <a:pt x="60" y="307"/>
                  </a:cubicBezTo>
                  <a:cubicBezTo>
                    <a:pt x="67" y="307"/>
                    <a:pt x="67" y="307"/>
                    <a:pt x="67" y="307"/>
                  </a:cubicBezTo>
                  <a:cubicBezTo>
                    <a:pt x="70" y="307"/>
                    <a:pt x="72" y="304"/>
                    <a:pt x="72" y="302"/>
                  </a:cubicBezTo>
                  <a:cubicBezTo>
                    <a:pt x="72" y="298"/>
                    <a:pt x="72" y="298"/>
                    <a:pt x="72" y="298"/>
                  </a:cubicBezTo>
                  <a:cubicBezTo>
                    <a:pt x="76" y="297"/>
                    <a:pt x="80" y="296"/>
                    <a:pt x="84" y="295"/>
                  </a:cubicBezTo>
                  <a:cubicBezTo>
                    <a:pt x="86" y="298"/>
                    <a:pt x="86" y="298"/>
                    <a:pt x="86" y="298"/>
                  </a:cubicBezTo>
                  <a:cubicBezTo>
                    <a:pt x="87" y="300"/>
                    <a:pt x="90" y="301"/>
                    <a:pt x="93" y="300"/>
                  </a:cubicBezTo>
                  <a:cubicBezTo>
                    <a:pt x="98" y="296"/>
                    <a:pt x="98" y="296"/>
                    <a:pt x="98" y="296"/>
                  </a:cubicBezTo>
                  <a:cubicBezTo>
                    <a:pt x="101" y="295"/>
                    <a:pt x="101" y="292"/>
                    <a:pt x="100" y="290"/>
                  </a:cubicBezTo>
                  <a:cubicBezTo>
                    <a:pt x="98" y="287"/>
                    <a:pt x="98" y="287"/>
                    <a:pt x="98" y="287"/>
                  </a:cubicBezTo>
                  <a:cubicBezTo>
                    <a:pt x="101" y="284"/>
                    <a:pt x="104" y="281"/>
                    <a:pt x="107" y="278"/>
                  </a:cubicBezTo>
                  <a:cubicBezTo>
                    <a:pt x="110" y="280"/>
                    <a:pt x="110" y="280"/>
                    <a:pt x="110" y="280"/>
                  </a:cubicBezTo>
                  <a:cubicBezTo>
                    <a:pt x="113" y="281"/>
                    <a:pt x="116" y="280"/>
                    <a:pt x="117" y="278"/>
                  </a:cubicBezTo>
                  <a:cubicBezTo>
                    <a:pt x="120" y="272"/>
                    <a:pt x="120" y="272"/>
                    <a:pt x="120" y="272"/>
                  </a:cubicBezTo>
                  <a:cubicBezTo>
                    <a:pt x="122" y="270"/>
                    <a:pt x="121" y="267"/>
                    <a:pt x="118" y="266"/>
                  </a:cubicBezTo>
                  <a:cubicBezTo>
                    <a:pt x="115" y="264"/>
                    <a:pt x="115" y="264"/>
                    <a:pt x="115" y="264"/>
                  </a:cubicBezTo>
                  <a:cubicBezTo>
                    <a:pt x="117" y="260"/>
                    <a:pt x="118" y="256"/>
                    <a:pt x="118" y="251"/>
                  </a:cubicBezTo>
                  <a:cubicBezTo>
                    <a:pt x="122" y="251"/>
                    <a:pt x="122" y="251"/>
                    <a:pt x="122" y="251"/>
                  </a:cubicBezTo>
                  <a:cubicBezTo>
                    <a:pt x="125" y="251"/>
                    <a:pt x="127" y="249"/>
                    <a:pt x="127" y="247"/>
                  </a:cubicBezTo>
                  <a:cubicBezTo>
                    <a:pt x="127" y="240"/>
                    <a:pt x="127" y="240"/>
                    <a:pt x="127" y="240"/>
                  </a:cubicBezTo>
                  <a:cubicBezTo>
                    <a:pt x="127" y="237"/>
                    <a:pt x="125" y="235"/>
                    <a:pt x="122" y="235"/>
                  </a:cubicBezTo>
                  <a:close/>
                  <a:moveTo>
                    <a:pt x="64" y="284"/>
                  </a:moveTo>
                  <a:cubicBezTo>
                    <a:pt x="41" y="284"/>
                    <a:pt x="23" y="266"/>
                    <a:pt x="23" y="243"/>
                  </a:cubicBezTo>
                  <a:cubicBezTo>
                    <a:pt x="23" y="221"/>
                    <a:pt x="41" y="203"/>
                    <a:pt x="64" y="203"/>
                  </a:cubicBezTo>
                  <a:cubicBezTo>
                    <a:pt x="86" y="203"/>
                    <a:pt x="104" y="221"/>
                    <a:pt x="104" y="243"/>
                  </a:cubicBezTo>
                  <a:cubicBezTo>
                    <a:pt x="104" y="266"/>
                    <a:pt x="86" y="284"/>
                    <a:pt x="64" y="284"/>
                  </a:cubicBezTo>
                  <a:close/>
                  <a:moveTo>
                    <a:pt x="277" y="96"/>
                  </a:moveTo>
                  <a:cubicBezTo>
                    <a:pt x="270" y="96"/>
                    <a:pt x="270" y="96"/>
                    <a:pt x="270" y="96"/>
                  </a:cubicBezTo>
                  <a:cubicBezTo>
                    <a:pt x="269" y="88"/>
                    <a:pt x="267" y="81"/>
                    <a:pt x="264" y="75"/>
                  </a:cubicBezTo>
                  <a:cubicBezTo>
                    <a:pt x="270" y="71"/>
                    <a:pt x="270" y="71"/>
                    <a:pt x="270" y="71"/>
                  </a:cubicBezTo>
                  <a:cubicBezTo>
                    <a:pt x="274" y="69"/>
                    <a:pt x="275" y="64"/>
                    <a:pt x="273" y="60"/>
                  </a:cubicBezTo>
                  <a:cubicBezTo>
                    <a:pt x="267" y="50"/>
                    <a:pt x="267" y="50"/>
                    <a:pt x="267" y="50"/>
                  </a:cubicBezTo>
                  <a:cubicBezTo>
                    <a:pt x="265" y="46"/>
                    <a:pt x="260" y="45"/>
                    <a:pt x="256" y="47"/>
                  </a:cubicBezTo>
                  <a:cubicBezTo>
                    <a:pt x="250" y="50"/>
                    <a:pt x="250" y="50"/>
                    <a:pt x="250" y="50"/>
                  </a:cubicBezTo>
                  <a:cubicBezTo>
                    <a:pt x="245" y="45"/>
                    <a:pt x="240" y="40"/>
                    <a:pt x="235" y="35"/>
                  </a:cubicBezTo>
                  <a:cubicBezTo>
                    <a:pt x="238" y="29"/>
                    <a:pt x="238" y="29"/>
                    <a:pt x="238" y="29"/>
                  </a:cubicBezTo>
                  <a:cubicBezTo>
                    <a:pt x="240" y="25"/>
                    <a:pt x="239" y="20"/>
                    <a:pt x="235" y="18"/>
                  </a:cubicBezTo>
                  <a:cubicBezTo>
                    <a:pt x="225" y="12"/>
                    <a:pt x="225" y="12"/>
                    <a:pt x="225" y="12"/>
                  </a:cubicBezTo>
                  <a:cubicBezTo>
                    <a:pt x="221" y="10"/>
                    <a:pt x="216" y="11"/>
                    <a:pt x="214" y="15"/>
                  </a:cubicBezTo>
                  <a:cubicBezTo>
                    <a:pt x="210" y="21"/>
                    <a:pt x="210" y="21"/>
                    <a:pt x="210" y="21"/>
                  </a:cubicBezTo>
                  <a:cubicBezTo>
                    <a:pt x="204" y="18"/>
                    <a:pt x="196" y="16"/>
                    <a:pt x="189" y="15"/>
                  </a:cubicBezTo>
                  <a:cubicBezTo>
                    <a:pt x="189" y="8"/>
                    <a:pt x="189" y="8"/>
                    <a:pt x="189" y="8"/>
                  </a:cubicBezTo>
                  <a:cubicBezTo>
                    <a:pt x="189" y="4"/>
                    <a:pt x="185" y="0"/>
                    <a:pt x="181" y="0"/>
                  </a:cubicBezTo>
                  <a:cubicBezTo>
                    <a:pt x="169" y="0"/>
                    <a:pt x="169" y="0"/>
                    <a:pt x="169" y="0"/>
                  </a:cubicBezTo>
                  <a:cubicBezTo>
                    <a:pt x="165" y="0"/>
                    <a:pt x="161" y="4"/>
                    <a:pt x="161" y="8"/>
                  </a:cubicBezTo>
                  <a:cubicBezTo>
                    <a:pt x="161" y="15"/>
                    <a:pt x="161" y="15"/>
                    <a:pt x="161" y="15"/>
                  </a:cubicBezTo>
                  <a:cubicBezTo>
                    <a:pt x="154" y="16"/>
                    <a:pt x="147" y="18"/>
                    <a:pt x="140" y="21"/>
                  </a:cubicBezTo>
                  <a:cubicBezTo>
                    <a:pt x="137" y="15"/>
                    <a:pt x="137" y="15"/>
                    <a:pt x="137" y="15"/>
                  </a:cubicBezTo>
                  <a:cubicBezTo>
                    <a:pt x="134" y="11"/>
                    <a:pt x="129" y="10"/>
                    <a:pt x="125" y="12"/>
                  </a:cubicBezTo>
                  <a:cubicBezTo>
                    <a:pt x="115" y="18"/>
                    <a:pt x="115" y="18"/>
                    <a:pt x="115" y="18"/>
                  </a:cubicBezTo>
                  <a:cubicBezTo>
                    <a:pt x="111" y="20"/>
                    <a:pt x="110" y="25"/>
                    <a:pt x="112" y="29"/>
                  </a:cubicBezTo>
                  <a:cubicBezTo>
                    <a:pt x="116" y="35"/>
                    <a:pt x="116" y="35"/>
                    <a:pt x="116" y="35"/>
                  </a:cubicBezTo>
                  <a:cubicBezTo>
                    <a:pt x="110" y="40"/>
                    <a:pt x="105" y="45"/>
                    <a:pt x="100" y="50"/>
                  </a:cubicBezTo>
                  <a:cubicBezTo>
                    <a:pt x="94" y="47"/>
                    <a:pt x="94" y="47"/>
                    <a:pt x="94" y="47"/>
                  </a:cubicBezTo>
                  <a:cubicBezTo>
                    <a:pt x="90" y="45"/>
                    <a:pt x="85" y="46"/>
                    <a:pt x="83" y="50"/>
                  </a:cubicBezTo>
                  <a:cubicBezTo>
                    <a:pt x="77" y="60"/>
                    <a:pt x="77" y="60"/>
                    <a:pt x="77" y="60"/>
                  </a:cubicBezTo>
                  <a:cubicBezTo>
                    <a:pt x="75" y="64"/>
                    <a:pt x="76" y="69"/>
                    <a:pt x="80" y="71"/>
                  </a:cubicBezTo>
                  <a:cubicBezTo>
                    <a:pt x="86" y="75"/>
                    <a:pt x="86" y="75"/>
                    <a:pt x="86" y="75"/>
                  </a:cubicBezTo>
                  <a:cubicBezTo>
                    <a:pt x="84" y="81"/>
                    <a:pt x="82" y="88"/>
                    <a:pt x="81" y="96"/>
                  </a:cubicBezTo>
                  <a:cubicBezTo>
                    <a:pt x="74" y="96"/>
                    <a:pt x="74" y="96"/>
                    <a:pt x="74" y="96"/>
                  </a:cubicBezTo>
                  <a:cubicBezTo>
                    <a:pt x="69" y="96"/>
                    <a:pt x="65" y="100"/>
                    <a:pt x="65" y="104"/>
                  </a:cubicBezTo>
                  <a:cubicBezTo>
                    <a:pt x="65" y="116"/>
                    <a:pt x="65" y="116"/>
                    <a:pt x="65" y="116"/>
                  </a:cubicBezTo>
                  <a:cubicBezTo>
                    <a:pt x="65" y="120"/>
                    <a:pt x="69" y="124"/>
                    <a:pt x="74" y="124"/>
                  </a:cubicBezTo>
                  <a:cubicBezTo>
                    <a:pt x="81" y="124"/>
                    <a:pt x="81" y="124"/>
                    <a:pt x="81" y="124"/>
                  </a:cubicBezTo>
                  <a:cubicBezTo>
                    <a:pt x="82" y="131"/>
                    <a:pt x="84" y="138"/>
                    <a:pt x="86" y="145"/>
                  </a:cubicBezTo>
                  <a:cubicBezTo>
                    <a:pt x="80" y="148"/>
                    <a:pt x="80" y="148"/>
                    <a:pt x="80" y="148"/>
                  </a:cubicBezTo>
                  <a:cubicBezTo>
                    <a:pt x="76" y="151"/>
                    <a:pt x="75" y="156"/>
                    <a:pt x="77" y="160"/>
                  </a:cubicBezTo>
                  <a:cubicBezTo>
                    <a:pt x="83" y="170"/>
                    <a:pt x="83" y="170"/>
                    <a:pt x="83" y="170"/>
                  </a:cubicBezTo>
                  <a:cubicBezTo>
                    <a:pt x="85" y="174"/>
                    <a:pt x="90" y="175"/>
                    <a:pt x="94" y="173"/>
                  </a:cubicBezTo>
                  <a:cubicBezTo>
                    <a:pt x="100" y="169"/>
                    <a:pt x="100" y="169"/>
                    <a:pt x="100" y="169"/>
                  </a:cubicBezTo>
                  <a:cubicBezTo>
                    <a:pt x="105" y="175"/>
                    <a:pt x="110" y="180"/>
                    <a:pt x="116" y="185"/>
                  </a:cubicBezTo>
                  <a:cubicBezTo>
                    <a:pt x="112" y="191"/>
                    <a:pt x="112" y="191"/>
                    <a:pt x="112" y="191"/>
                  </a:cubicBezTo>
                  <a:cubicBezTo>
                    <a:pt x="110" y="195"/>
                    <a:pt x="111" y="200"/>
                    <a:pt x="115" y="202"/>
                  </a:cubicBezTo>
                  <a:cubicBezTo>
                    <a:pt x="125" y="208"/>
                    <a:pt x="125" y="208"/>
                    <a:pt x="125" y="208"/>
                  </a:cubicBezTo>
                  <a:cubicBezTo>
                    <a:pt x="129" y="210"/>
                    <a:pt x="134" y="209"/>
                    <a:pt x="137" y="205"/>
                  </a:cubicBezTo>
                  <a:cubicBezTo>
                    <a:pt x="140" y="199"/>
                    <a:pt x="140" y="199"/>
                    <a:pt x="140" y="199"/>
                  </a:cubicBezTo>
                  <a:cubicBezTo>
                    <a:pt x="147" y="201"/>
                    <a:pt x="154" y="203"/>
                    <a:pt x="161" y="204"/>
                  </a:cubicBezTo>
                  <a:cubicBezTo>
                    <a:pt x="161" y="211"/>
                    <a:pt x="161" y="211"/>
                    <a:pt x="161" y="211"/>
                  </a:cubicBezTo>
                  <a:cubicBezTo>
                    <a:pt x="161" y="216"/>
                    <a:pt x="165" y="220"/>
                    <a:pt x="169" y="220"/>
                  </a:cubicBezTo>
                  <a:cubicBezTo>
                    <a:pt x="181" y="220"/>
                    <a:pt x="181" y="220"/>
                    <a:pt x="181" y="220"/>
                  </a:cubicBezTo>
                  <a:cubicBezTo>
                    <a:pt x="185" y="220"/>
                    <a:pt x="189" y="216"/>
                    <a:pt x="189" y="211"/>
                  </a:cubicBezTo>
                  <a:cubicBezTo>
                    <a:pt x="189" y="204"/>
                    <a:pt x="189" y="204"/>
                    <a:pt x="189" y="204"/>
                  </a:cubicBezTo>
                  <a:cubicBezTo>
                    <a:pt x="196" y="203"/>
                    <a:pt x="204" y="201"/>
                    <a:pt x="210" y="199"/>
                  </a:cubicBezTo>
                  <a:cubicBezTo>
                    <a:pt x="214" y="205"/>
                    <a:pt x="214" y="205"/>
                    <a:pt x="214" y="205"/>
                  </a:cubicBezTo>
                  <a:cubicBezTo>
                    <a:pt x="216" y="209"/>
                    <a:pt x="221" y="210"/>
                    <a:pt x="225" y="208"/>
                  </a:cubicBezTo>
                  <a:cubicBezTo>
                    <a:pt x="235" y="202"/>
                    <a:pt x="235" y="202"/>
                    <a:pt x="235" y="202"/>
                  </a:cubicBezTo>
                  <a:cubicBezTo>
                    <a:pt x="239" y="200"/>
                    <a:pt x="240" y="195"/>
                    <a:pt x="238" y="191"/>
                  </a:cubicBezTo>
                  <a:cubicBezTo>
                    <a:pt x="235" y="185"/>
                    <a:pt x="235" y="185"/>
                    <a:pt x="235" y="185"/>
                  </a:cubicBezTo>
                  <a:cubicBezTo>
                    <a:pt x="240" y="180"/>
                    <a:pt x="245" y="175"/>
                    <a:pt x="250" y="169"/>
                  </a:cubicBezTo>
                  <a:cubicBezTo>
                    <a:pt x="256" y="173"/>
                    <a:pt x="256" y="173"/>
                    <a:pt x="256" y="173"/>
                  </a:cubicBezTo>
                  <a:cubicBezTo>
                    <a:pt x="260" y="175"/>
                    <a:pt x="265" y="174"/>
                    <a:pt x="267" y="170"/>
                  </a:cubicBezTo>
                  <a:cubicBezTo>
                    <a:pt x="273" y="160"/>
                    <a:pt x="273" y="160"/>
                    <a:pt x="273" y="160"/>
                  </a:cubicBezTo>
                  <a:cubicBezTo>
                    <a:pt x="275" y="156"/>
                    <a:pt x="274" y="151"/>
                    <a:pt x="270" y="148"/>
                  </a:cubicBezTo>
                  <a:cubicBezTo>
                    <a:pt x="264" y="145"/>
                    <a:pt x="264" y="145"/>
                    <a:pt x="264" y="145"/>
                  </a:cubicBezTo>
                  <a:cubicBezTo>
                    <a:pt x="267" y="138"/>
                    <a:pt x="269" y="131"/>
                    <a:pt x="270" y="124"/>
                  </a:cubicBezTo>
                  <a:cubicBezTo>
                    <a:pt x="277" y="124"/>
                    <a:pt x="277" y="124"/>
                    <a:pt x="277" y="124"/>
                  </a:cubicBezTo>
                  <a:cubicBezTo>
                    <a:pt x="281" y="124"/>
                    <a:pt x="285" y="120"/>
                    <a:pt x="285" y="116"/>
                  </a:cubicBezTo>
                  <a:cubicBezTo>
                    <a:pt x="285" y="104"/>
                    <a:pt x="285" y="104"/>
                    <a:pt x="285" y="104"/>
                  </a:cubicBezTo>
                  <a:cubicBezTo>
                    <a:pt x="285" y="100"/>
                    <a:pt x="281" y="96"/>
                    <a:pt x="277" y="96"/>
                  </a:cubicBezTo>
                  <a:close/>
                  <a:moveTo>
                    <a:pt x="175" y="191"/>
                  </a:moveTo>
                  <a:cubicBezTo>
                    <a:pt x="130" y="191"/>
                    <a:pt x="94" y="154"/>
                    <a:pt x="94" y="110"/>
                  </a:cubicBezTo>
                  <a:cubicBezTo>
                    <a:pt x="94" y="65"/>
                    <a:pt x="130" y="29"/>
                    <a:pt x="175" y="29"/>
                  </a:cubicBezTo>
                  <a:cubicBezTo>
                    <a:pt x="220" y="29"/>
                    <a:pt x="256" y="65"/>
                    <a:pt x="256" y="110"/>
                  </a:cubicBezTo>
                  <a:cubicBezTo>
                    <a:pt x="256" y="154"/>
                    <a:pt x="220" y="191"/>
                    <a:pt x="175" y="191"/>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99">
              <a:extLst>
                <a:ext uri="{FF2B5EF4-FFF2-40B4-BE49-F238E27FC236}">
                  <a16:creationId xmlns:a16="http://schemas.microsoft.com/office/drawing/2014/main" id="{017D4CF0-B67F-6B45-98FB-32065CD2A50A}"/>
                </a:ext>
              </a:extLst>
            </p:cNvPr>
            <p:cNvSpPr>
              <a:spLocks noEditPoints="1"/>
            </p:cNvSpPr>
            <p:nvPr/>
          </p:nvSpPr>
          <p:spPr bwMode="auto">
            <a:xfrm>
              <a:off x="6258332" y="5849639"/>
              <a:ext cx="241587" cy="240632"/>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25 h 140"/>
                <a:gd name="T12" fmla="*/ 15 w 140"/>
                <a:gd name="T13" fmla="*/ 70 h 140"/>
                <a:gd name="T14" fmla="*/ 70 w 140"/>
                <a:gd name="T15" fmla="*/ 15 h 140"/>
                <a:gd name="T16" fmla="*/ 125 w 140"/>
                <a:gd name="T17" fmla="*/ 70 h 140"/>
                <a:gd name="T18" fmla="*/ 70 w 140"/>
                <a:gd name="T19" fmla="*/ 125 h 140"/>
                <a:gd name="T20" fmla="*/ 72 w 140"/>
                <a:gd name="T21" fmla="*/ 70 h 140"/>
                <a:gd name="T22" fmla="*/ 72 w 140"/>
                <a:gd name="T23" fmla="*/ 42 h 140"/>
                <a:gd name="T24" fmla="*/ 83 w 140"/>
                <a:gd name="T25" fmla="*/ 42 h 140"/>
                <a:gd name="T26" fmla="*/ 85 w 140"/>
                <a:gd name="T27" fmla="*/ 40 h 140"/>
                <a:gd name="T28" fmla="*/ 83 w 140"/>
                <a:gd name="T29" fmla="*/ 38 h 140"/>
                <a:gd name="T30" fmla="*/ 72 w 140"/>
                <a:gd name="T31" fmla="*/ 38 h 140"/>
                <a:gd name="T32" fmla="*/ 72 w 140"/>
                <a:gd name="T33" fmla="*/ 29 h 140"/>
                <a:gd name="T34" fmla="*/ 70 w 140"/>
                <a:gd name="T35" fmla="*/ 27 h 140"/>
                <a:gd name="T36" fmla="*/ 68 w 140"/>
                <a:gd name="T37" fmla="*/ 29 h 140"/>
                <a:gd name="T38" fmla="*/ 68 w 140"/>
                <a:gd name="T39" fmla="*/ 38 h 140"/>
                <a:gd name="T40" fmla="*/ 52 w 140"/>
                <a:gd name="T41" fmla="*/ 56 h 140"/>
                <a:gd name="T42" fmla="*/ 68 w 140"/>
                <a:gd name="T43" fmla="*/ 74 h 140"/>
                <a:gd name="T44" fmla="*/ 68 w 140"/>
                <a:gd name="T45" fmla="*/ 101 h 140"/>
                <a:gd name="T46" fmla="*/ 57 w 140"/>
                <a:gd name="T47" fmla="*/ 101 h 140"/>
                <a:gd name="T48" fmla="*/ 55 w 140"/>
                <a:gd name="T49" fmla="*/ 103 h 140"/>
                <a:gd name="T50" fmla="*/ 57 w 140"/>
                <a:gd name="T51" fmla="*/ 105 h 140"/>
                <a:gd name="T52" fmla="*/ 68 w 140"/>
                <a:gd name="T53" fmla="*/ 105 h 140"/>
                <a:gd name="T54" fmla="*/ 68 w 140"/>
                <a:gd name="T55" fmla="*/ 114 h 140"/>
                <a:gd name="T56" fmla="*/ 70 w 140"/>
                <a:gd name="T57" fmla="*/ 116 h 140"/>
                <a:gd name="T58" fmla="*/ 72 w 140"/>
                <a:gd name="T59" fmla="*/ 114 h 140"/>
                <a:gd name="T60" fmla="*/ 72 w 140"/>
                <a:gd name="T61" fmla="*/ 105 h 140"/>
                <a:gd name="T62" fmla="*/ 88 w 140"/>
                <a:gd name="T63" fmla="*/ 87 h 140"/>
                <a:gd name="T64" fmla="*/ 72 w 140"/>
                <a:gd name="T65" fmla="*/ 70 h 140"/>
                <a:gd name="T66" fmla="*/ 68 w 140"/>
                <a:gd name="T67" fmla="*/ 69 h 140"/>
                <a:gd name="T68" fmla="*/ 56 w 140"/>
                <a:gd name="T69" fmla="*/ 56 h 140"/>
                <a:gd name="T70" fmla="*/ 68 w 140"/>
                <a:gd name="T71" fmla="*/ 42 h 140"/>
                <a:gd name="T72" fmla="*/ 68 w 140"/>
                <a:gd name="T73" fmla="*/ 69 h 140"/>
                <a:gd name="T74" fmla="*/ 72 w 140"/>
                <a:gd name="T75" fmla="*/ 101 h 140"/>
                <a:gd name="T76" fmla="*/ 72 w 140"/>
                <a:gd name="T77" fmla="*/ 74 h 140"/>
                <a:gd name="T78" fmla="*/ 84 w 140"/>
                <a:gd name="T79" fmla="*/ 87 h 140"/>
                <a:gd name="T80" fmla="*/ 72 w 140"/>
                <a:gd name="T81" fmla="*/ 10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40">
                  <a:moveTo>
                    <a:pt x="70" y="0"/>
                  </a:moveTo>
                  <a:cubicBezTo>
                    <a:pt x="32" y="0"/>
                    <a:pt x="0" y="31"/>
                    <a:pt x="0" y="70"/>
                  </a:cubicBezTo>
                  <a:cubicBezTo>
                    <a:pt x="0" y="108"/>
                    <a:pt x="32" y="140"/>
                    <a:pt x="70" y="140"/>
                  </a:cubicBezTo>
                  <a:cubicBezTo>
                    <a:pt x="109" y="140"/>
                    <a:pt x="140" y="108"/>
                    <a:pt x="140" y="70"/>
                  </a:cubicBezTo>
                  <a:cubicBezTo>
                    <a:pt x="140" y="31"/>
                    <a:pt x="109" y="0"/>
                    <a:pt x="70" y="0"/>
                  </a:cubicBezTo>
                  <a:close/>
                  <a:moveTo>
                    <a:pt x="70" y="125"/>
                  </a:moveTo>
                  <a:cubicBezTo>
                    <a:pt x="40" y="125"/>
                    <a:pt x="15" y="100"/>
                    <a:pt x="15" y="70"/>
                  </a:cubicBezTo>
                  <a:cubicBezTo>
                    <a:pt x="15" y="39"/>
                    <a:pt x="40" y="15"/>
                    <a:pt x="70" y="15"/>
                  </a:cubicBezTo>
                  <a:cubicBezTo>
                    <a:pt x="101" y="15"/>
                    <a:pt x="125" y="39"/>
                    <a:pt x="125" y="70"/>
                  </a:cubicBezTo>
                  <a:cubicBezTo>
                    <a:pt x="125" y="100"/>
                    <a:pt x="101" y="125"/>
                    <a:pt x="70" y="125"/>
                  </a:cubicBezTo>
                  <a:close/>
                  <a:moveTo>
                    <a:pt x="72" y="70"/>
                  </a:moveTo>
                  <a:cubicBezTo>
                    <a:pt x="72" y="42"/>
                    <a:pt x="72" y="42"/>
                    <a:pt x="72" y="42"/>
                  </a:cubicBezTo>
                  <a:cubicBezTo>
                    <a:pt x="83" y="42"/>
                    <a:pt x="83" y="42"/>
                    <a:pt x="83" y="42"/>
                  </a:cubicBezTo>
                  <a:cubicBezTo>
                    <a:pt x="85" y="42"/>
                    <a:pt x="85" y="41"/>
                    <a:pt x="85" y="40"/>
                  </a:cubicBezTo>
                  <a:cubicBezTo>
                    <a:pt x="85" y="39"/>
                    <a:pt x="85" y="38"/>
                    <a:pt x="83" y="38"/>
                  </a:cubicBezTo>
                  <a:cubicBezTo>
                    <a:pt x="72" y="38"/>
                    <a:pt x="72" y="38"/>
                    <a:pt x="72" y="38"/>
                  </a:cubicBezTo>
                  <a:cubicBezTo>
                    <a:pt x="72" y="29"/>
                    <a:pt x="72" y="29"/>
                    <a:pt x="72" y="29"/>
                  </a:cubicBezTo>
                  <a:cubicBezTo>
                    <a:pt x="72" y="27"/>
                    <a:pt x="71" y="27"/>
                    <a:pt x="70" y="27"/>
                  </a:cubicBezTo>
                  <a:cubicBezTo>
                    <a:pt x="69" y="27"/>
                    <a:pt x="68" y="27"/>
                    <a:pt x="68" y="29"/>
                  </a:cubicBezTo>
                  <a:cubicBezTo>
                    <a:pt x="68" y="38"/>
                    <a:pt x="68" y="38"/>
                    <a:pt x="68" y="38"/>
                  </a:cubicBezTo>
                  <a:cubicBezTo>
                    <a:pt x="59" y="39"/>
                    <a:pt x="52" y="47"/>
                    <a:pt x="52" y="56"/>
                  </a:cubicBezTo>
                  <a:cubicBezTo>
                    <a:pt x="52" y="65"/>
                    <a:pt x="59" y="73"/>
                    <a:pt x="68" y="74"/>
                  </a:cubicBezTo>
                  <a:cubicBezTo>
                    <a:pt x="68" y="101"/>
                    <a:pt x="68" y="101"/>
                    <a:pt x="68" y="101"/>
                  </a:cubicBezTo>
                  <a:cubicBezTo>
                    <a:pt x="57" y="101"/>
                    <a:pt x="57" y="101"/>
                    <a:pt x="57" y="101"/>
                  </a:cubicBezTo>
                  <a:cubicBezTo>
                    <a:pt x="56" y="101"/>
                    <a:pt x="55" y="102"/>
                    <a:pt x="55" y="103"/>
                  </a:cubicBezTo>
                  <a:cubicBezTo>
                    <a:pt x="55" y="104"/>
                    <a:pt x="56" y="105"/>
                    <a:pt x="57" y="105"/>
                  </a:cubicBezTo>
                  <a:cubicBezTo>
                    <a:pt x="68" y="105"/>
                    <a:pt x="68" y="105"/>
                    <a:pt x="68" y="105"/>
                  </a:cubicBezTo>
                  <a:cubicBezTo>
                    <a:pt x="68" y="114"/>
                    <a:pt x="68" y="114"/>
                    <a:pt x="68" y="114"/>
                  </a:cubicBezTo>
                  <a:cubicBezTo>
                    <a:pt x="68" y="115"/>
                    <a:pt x="69" y="116"/>
                    <a:pt x="70" y="116"/>
                  </a:cubicBezTo>
                  <a:cubicBezTo>
                    <a:pt x="71" y="116"/>
                    <a:pt x="72" y="115"/>
                    <a:pt x="72" y="114"/>
                  </a:cubicBezTo>
                  <a:cubicBezTo>
                    <a:pt x="72" y="105"/>
                    <a:pt x="72" y="105"/>
                    <a:pt x="72" y="105"/>
                  </a:cubicBezTo>
                  <a:cubicBezTo>
                    <a:pt x="81" y="104"/>
                    <a:pt x="88" y="97"/>
                    <a:pt x="88" y="87"/>
                  </a:cubicBezTo>
                  <a:cubicBezTo>
                    <a:pt x="88" y="78"/>
                    <a:pt x="81" y="71"/>
                    <a:pt x="72" y="70"/>
                  </a:cubicBezTo>
                  <a:close/>
                  <a:moveTo>
                    <a:pt x="68" y="69"/>
                  </a:moveTo>
                  <a:cubicBezTo>
                    <a:pt x="61" y="68"/>
                    <a:pt x="56" y="63"/>
                    <a:pt x="56" y="56"/>
                  </a:cubicBezTo>
                  <a:cubicBezTo>
                    <a:pt x="56" y="49"/>
                    <a:pt x="61" y="43"/>
                    <a:pt x="68" y="42"/>
                  </a:cubicBezTo>
                  <a:lnTo>
                    <a:pt x="68" y="69"/>
                  </a:lnTo>
                  <a:close/>
                  <a:moveTo>
                    <a:pt x="72" y="101"/>
                  </a:moveTo>
                  <a:cubicBezTo>
                    <a:pt x="72" y="74"/>
                    <a:pt x="72" y="74"/>
                    <a:pt x="72" y="74"/>
                  </a:cubicBezTo>
                  <a:cubicBezTo>
                    <a:pt x="79" y="75"/>
                    <a:pt x="84" y="80"/>
                    <a:pt x="84" y="87"/>
                  </a:cubicBezTo>
                  <a:cubicBezTo>
                    <a:pt x="84" y="94"/>
                    <a:pt x="79" y="100"/>
                    <a:pt x="72" y="10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30" name="Lock and key">
            <a:extLst>
              <a:ext uri="{FF2B5EF4-FFF2-40B4-BE49-F238E27FC236}">
                <a16:creationId xmlns:a16="http://schemas.microsoft.com/office/drawing/2014/main" id="{CD28F46E-CBD9-8C43-AD38-78E759A74B1A}"/>
              </a:ext>
            </a:extLst>
          </p:cNvPr>
          <p:cNvGrpSpPr/>
          <p:nvPr/>
        </p:nvGrpSpPr>
        <p:grpSpPr>
          <a:xfrm>
            <a:off x="5944536" y="5083467"/>
            <a:ext cx="787618" cy="776237"/>
            <a:chOff x="3444278" y="2342338"/>
            <a:chExt cx="498452" cy="462166"/>
          </a:xfrm>
          <a:effectLst>
            <a:reflection blurRad="6350" stA="20000" endPos="35000" dir="5400000" sy="-100000" algn="bl" rotWithShape="0"/>
          </a:effectLst>
        </p:grpSpPr>
        <p:sp>
          <p:nvSpPr>
            <p:cNvPr id="31" name="Freeform 88">
              <a:extLst>
                <a:ext uri="{FF2B5EF4-FFF2-40B4-BE49-F238E27FC236}">
                  <a16:creationId xmlns:a16="http://schemas.microsoft.com/office/drawing/2014/main" id="{751CE19B-9D54-B345-88AC-9D6EFAD9F18B}"/>
                </a:ext>
              </a:extLst>
            </p:cNvPr>
            <p:cNvSpPr>
              <a:spLocks noEditPoints="1"/>
            </p:cNvSpPr>
            <p:nvPr/>
          </p:nvSpPr>
          <p:spPr bwMode="auto">
            <a:xfrm>
              <a:off x="3645760" y="2342338"/>
              <a:ext cx="296970" cy="429699"/>
            </a:xfrm>
            <a:custGeom>
              <a:avLst/>
              <a:gdLst>
                <a:gd name="T0" fmla="*/ 153 w 172"/>
                <a:gd name="T1" fmla="*/ 95 h 250"/>
                <a:gd name="T2" fmla="*/ 153 w 172"/>
                <a:gd name="T3" fmla="*/ 66 h 250"/>
                <a:gd name="T4" fmla="*/ 87 w 172"/>
                <a:gd name="T5" fmla="*/ 0 h 250"/>
                <a:gd name="T6" fmla="*/ 21 w 172"/>
                <a:gd name="T7" fmla="*/ 66 h 250"/>
                <a:gd name="T8" fmla="*/ 21 w 172"/>
                <a:gd name="T9" fmla="*/ 95 h 250"/>
                <a:gd name="T10" fmla="*/ 0 w 172"/>
                <a:gd name="T11" fmla="*/ 95 h 250"/>
                <a:gd name="T12" fmla="*/ 0 w 172"/>
                <a:gd name="T13" fmla="*/ 244 h 250"/>
                <a:gd name="T14" fmla="*/ 11 w 172"/>
                <a:gd name="T15" fmla="*/ 244 h 250"/>
                <a:gd name="T16" fmla="*/ 11 w 172"/>
                <a:gd name="T17" fmla="*/ 250 h 250"/>
                <a:gd name="T18" fmla="*/ 162 w 172"/>
                <a:gd name="T19" fmla="*/ 250 h 250"/>
                <a:gd name="T20" fmla="*/ 162 w 172"/>
                <a:gd name="T21" fmla="*/ 244 h 250"/>
                <a:gd name="T22" fmla="*/ 172 w 172"/>
                <a:gd name="T23" fmla="*/ 244 h 250"/>
                <a:gd name="T24" fmla="*/ 172 w 172"/>
                <a:gd name="T25" fmla="*/ 95 h 250"/>
                <a:gd name="T26" fmla="*/ 153 w 172"/>
                <a:gd name="T27" fmla="*/ 95 h 250"/>
                <a:gd name="T28" fmla="*/ 43 w 172"/>
                <a:gd name="T29" fmla="*/ 66 h 250"/>
                <a:gd name="T30" fmla="*/ 87 w 172"/>
                <a:gd name="T31" fmla="*/ 23 h 250"/>
                <a:gd name="T32" fmla="*/ 131 w 172"/>
                <a:gd name="T33" fmla="*/ 66 h 250"/>
                <a:gd name="T34" fmla="*/ 131 w 172"/>
                <a:gd name="T35" fmla="*/ 95 h 250"/>
                <a:gd name="T36" fmla="*/ 43 w 172"/>
                <a:gd name="T37" fmla="*/ 95 h 250"/>
                <a:gd name="T38" fmla="*/ 43 w 172"/>
                <a:gd name="T39" fmla="*/ 66 h 250"/>
                <a:gd name="T40" fmla="*/ 98 w 172"/>
                <a:gd name="T41" fmla="*/ 205 h 250"/>
                <a:gd name="T42" fmla="*/ 76 w 172"/>
                <a:gd name="T43" fmla="*/ 205 h 250"/>
                <a:gd name="T44" fmla="*/ 80 w 172"/>
                <a:gd name="T45" fmla="*/ 166 h 250"/>
                <a:gd name="T46" fmla="*/ 69 w 172"/>
                <a:gd name="T47" fmla="*/ 149 h 250"/>
                <a:gd name="T48" fmla="*/ 87 w 172"/>
                <a:gd name="T49" fmla="*/ 130 h 250"/>
                <a:gd name="T50" fmla="*/ 106 w 172"/>
                <a:gd name="T51" fmla="*/ 149 h 250"/>
                <a:gd name="T52" fmla="*/ 94 w 172"/>
                <a:gd name="T53" fmla="*/ 166 h 250"/>
                <a:gd name="T54" fmla="*/ 98 w 172"/>
                <a:gd name="T55" fmla="*/ 20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250">
                  <a:moveTo>
                    <a:pt x="153" y="95"/>
                  </a:moveTo>
                  <a:cubicBezTo>
                    <a:pt x="153" y="66"/>
                    <a:pt x="153" y="66"/>
                    <a:pt x="153" y="66"/>
                  </a:cubicBezTo>
                  <a:cubicBezTo>
                    <a:pt x="153" y="30"/>
                    <a:pt x="124" y="0"/>
                    <a:pt x="87" y="0"/>
                  </a:cubicBezTo>
                  <a:cubicBezTo>
                    <a:pt x="51" y="0"/>
                    <a:pt x="21" y="30"/>
                    <a:pt x="21" y="66"/>
                  </a:cubicBezTo>
                  <a:cubicBezTo>
                    <a:pt x="21" y="95"/>
                    <a:pt x="21" y="95"/>
                    <a:pt x="21" y="95"/>
                  </a:cubicBezTo>
                  <a:cubicBezTo>
                    <a:pt x="0" y="95"/>
                    <a:pt x="0" y="95"/>
                    <a:pt x="0" y="95"/>
                  </a:cubicBezTo>
                  <a:cubicBezTo>
                    <a:pt x="0" y="244"/>
                    <a:pt x="0" y="244"/>
                    <a:pt x="0" y="244"/>
                  </a:cubicBezTo>
                  <a:cubicBezTo>
                    <a:pt x="11" y="244"/>
                    <a:pt x="11" y="244"/>
                    <a:pt x="11" y="244"/>
                  </a:cubicBezTo>
                  <a:cubicBezTo>
                    <a:pt x="11" y="250"/>
                    <a:pt x="11" y="250"/>
                    <a:pt x="11" y="250"/>
                  </a:cubicBezTo>
                  <a:cubicBezTo>
                    <a:pt x="162" y="250"/>
                    <a:pt x="162" y="250"/>
                    <a:pt x="162" y="250"/>
                  </a:cubicBezTo>
                  <a:cubicBezTo>
                    <a:pt x="162" y="244"/>
                    <a:pt x="162" y="244"/>
                    <a:pt x="162" y="244"/>
                  </a:cubicBezTo>
                  <a:cubicBezTo>
                    <a:pt x="172" y="244"/>
                    <a:pt x="172" y="244"/>
                    <a:pt x="172" y="244"/>
                  </a:cubicBezTo>
                  <a:cubicBezTo>
                    <a:pt x="172" y="95"/>
                    <a:pt x="172" y="95"/>
                    <a:pt x="172" y="95"/>
                  </a:cubicBezTo>
                  <a:lnTo>
                    <a:pt x="153" y="95"/>
                  </a:lnTo>
                  <a:close/>
                  <a:moveTo>
                    <a:pt x="43" y="66"/>
                  </a:moveTo>
                  <a:cubicBezTo>
                    <a:pt x="43" y="42"/>
                    <a:pt x="63" y="23"/>
                    <a:pt x="87" y="23"/>
                  </a:cubicBezTo>
                  <a:cubicBezTo>
                    <a:pt x="111" y="23"/>
                    <a:pt x="131" y="42"/>
                    <a:pt x="131" y="66"/>
                  </a:cubicBezTo>
                  <a:cubicBezTo>
                    <a:pt x="131" y="95"/>
                    <a:pt x="131" y="95"/>
                    <a:pt x="131" y="95"/>
                  </a:cubicBezTo>
                  <a:cubicBezTo>
                    <a:pt x="43" y="95"/>
                    <a:pt x="43" y="95"/>
                    <a:pt x="43" y="95"/>
                  </a:cubicBezTo>
                  <a:lnTo>
                    <a:pt x="43" y="66"/>
                  </a:lnTo>
                  <a:close/>
                  <a:moveTo>
                    <a:pt x="98" y="205"/>
                  </a:moveTo>
                  <a:cubicBezTo>
                    <a:pt x="76" y="205"/>
                    <a:pt x="76" y="205"/>
                    <a:pt x="76" y="205"/>
                  </a:cubicBezTo>
                  <a:cubicBezTo>
                    <a:pt x="80" y="166"/>
                    <a:pt x="80" y="166"/>
                    <a:pt x="80" y="166"/>
                  </a:cubicBezTo>
                  <a:cubicBezTo>
                    <a:pt x="73" y="163"/>
                    <a:pt x="69" y="157"/>
                    <a:pt x="69" y="149"/>
                  </a:cubicBezTo>
                  <a:cubicBezTo>
                    <a:pt x="69" y="139"/>
                    <a:pt x="77" y="130"/>
                    <a:pt x="87" y="130"/>
                  </a:cubicBezTo>
                  <a:cubicBezTo>
                    <a:pt x="97" y="130"/>
                    <a:pt x="106" y="139"/>
                    <a:pt x="106" y="149"/>
                  </a:cubicBezTo>
                  <a:cubicBezTo>
                    <a:pt x="106" y="157"/>
                    <a:pt x="101" y="163"/>
                    <a:pt x="94" y="166"/>
                  </a:cubicBezTo>
                  <a:lnTo>
                    <a:pt x="98" y="205"/>
                  </a:ln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89">
              <a:extLst>
                <a:ext uri="{FF2B5EF4-FFF2-40B4-BE49-F238E27FC236}">
                  <a16:creationId xmlns:a16="http://schemas.microsoft.com/office/drawing/2014/main" id="{C2B3E5B3-5C0F-044E-87CD-747018F703A1}"/>
                </a:ext>
              </a:extLst>
            </p:cNvPr>
            <p:cNvSpPr>
              <a:spLocks noEditPoints="1"/>
            </p:cNvSpPr>
            <p:nvPr/>
          </p:nvSpPr>
          <p:spPr bwMode="auto">
            <a:xfrm>
              <a:off x="3444278" y="2346158"/>
              <a:ext cx="167105" cy="458346"/>
            </a:xfrm>
            <a:custGeom>
              <a:avLst/>
              <a:gdLst>
                <a:gd name="T0" fmla="*/ 45 w 97"/>
                <a:gd name="T1" fmla="*/ 4 h 267"/>
                <a:gd name="T2" fmla="*/ 45 w 97"/>
                <a:gd name="T3" fmla="*/ 20 h 267"/>
                <a:gd name="T4" fmla="*/ 41 w 97"/>
                <a:gd name="T5" fmla="*/ 20 h 267"/>
                <a:gd name="T6" fmla="*/ 30 w 97"/>
                <a:gd name="T7" fmla="*/ 8 h 267"/>
                <a:gd name="T8" fmla="*/ 0 w 97"/>
                <a:gd name="T9" fmla="*/ 8 h 267"/>
                <a:gd name="T10" fmla="*/ 0 w 97"/>
                <a:gd name="T11" fmla="*/ 19 h 267"/>
                <a:gd name="T12" fmla="*/ 19 w 97"/>
                <a:gd name="T13" fmla="*/ 19 h 267"/>
                <a:gd name="T14" fmla="*/ 19 w 97"/>
                <a:gd name="T15" fmla="*/ 30 h 267"/>
                <a:gd name="T16" fmla="*/ 8 w 97"/>
                <a:gd name="T17" fmla="*/ 30 h 267"/>
                <a:gd name="T18" fmla="*/ 8 w 97"/>
                <a:gd name="T19" fmla="*/ 41 h 267"/>
                <a:gd name="T20" fmla="*/ 13 w 97"/>
                <a:gd name="T21" fmla="*/ 41 h 267"/>
                <a:gd name="T22" fmla="*/ 13 w 97"/>
                <a:gd name="T23" fmla="*/ 50 h 267"/>
                <a:gd name="T24" fmla="*/ 8 w 97"/>
                <a:gd name="T25" fmla="*/ 50 h 267"/>
                <a:gd name="T26" fmla="*/ 8 w 97"/>
                <a:gd name="T27" fmla="*/ 59 h 267"/>
                <a:gd name="T28" fmla="*/ 13 w 97"/>
                <a:gd name="T29" fmla="*/ 59 h 267"/>
                <a:gd name="T30" fmla="*/ 13 w 97"/>
                <a:gd name="T31" fmla="*/ 69 h 267"/>
                <a:gd name="T32" fmla="*/ 0 w 97"/>
                <a:gd name="T33" fmla="*/ 69 h 267"/>
                <a:gd name="T34" fmla="*/ 0 w 97"/>
                <a:gd name="T35" fmla="*/ 80 h 267"/>
                <a:gd name="T36" fmla="*/ 30 w 97"/>
                <a:gd name="T37" fmla="*/ 80 h 267"/>
                <a:gd name="T38" fmla="*/ 41 w 97"/>
                <a:gd name="T39" fmla="*/ 68 h 267"/>
                <a:gd name="T40" fmla="*/ 45 w 97"/>
                <a:gd name="T41" fmla="*/ 68 h 267"/>
                <a:gd name="T42" fmla="*/ 45 w 97"/>
                <a:gd name="T43" fmla="*/ 169 h 267"/>
                <a:gd name="T44" fmla="*/ 0 w 97"/>
                <a:gd name="T45" fmla="*/ 218 h 267"/>
                <a:gd name="T46" fmla="*/ 49 w 97"/>
                <a:gd name="T47" fmla="*/ 267 h 267"/>
                <a:gd name="T48" fmla="*/ 97 w 97"/>
                <a:gd name="T49" fmla="*/ 218 h 267"/>
                <a:gd name="T50" fmla="*/ 53 w 97"/>
                <a:gd name="T51" fmla="*/ 169 h 267"/>
                <a:gd name="T52" fmla="*/ 53 w 97"/>
                <a:gd name="T53" fmla="*/ 4 h 267"/>
                <a:gd name="T54" fmla="*/ 49 w 97"/>
                <a:gd name="T55" fmla="*/ 0 h 267"/>
                <a:gd name="T56" fmla="*/ 45 w 97"/>
                <a:gd name="T57" fmla="*/ 4 h 267"/>
                <a:gd name="T58" fmla="*/ 85 w 97"/>
                <a:gd name="T59" fmla="*/ 218 h 267"/>
                <a:gd name="T60" fmla="*/ 49 w 97"/>
                <a:gd name="T61" fmla="*/ 255 h 267"/>
                <a:gd name="T62" fmla="*/ 12 w 97"/>
                <a:gd name="T63" fmla="*/ 218 h 267"/>
                <a:gd name="T64" fmla="*/ 49 w 97"/>
                <a:gd name="T65" fmla="*/ 181 h 267"/>
                <a:gd name="T66" fmla="*/ 85 w 97"/>
                <a:gd name="T67" fmla="*/ 21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267">
                  <a:moveTo>
                    <a:pt x="45" y="4"/>
                  </a:moveTo>
                  <a:cubicBezTo>
                    <a:pt x="45" y="20"/>
                    <a:pt x="45" y="20"/>
                    <a:pt x="45" y="20"/>
                  </a:cubicBezTo>
                  <a:cubicBezTo>
                    <a:pt x="41" y="20"/>
                    <a:pt x="41" y="20"/>
                    <a:pt x="41" y="20"/>
                  </a:cubicBezTo>
                  <a:cubicBezTo>
                    <a:pt x="41" y="13"/>
                    <a:pt x="36" y="8"/>
                    <a:pt x="30" y="8"/>
                  </a:cubicBezTo>
                  <a:cubicBezTo>
                    <a:pt x="0" y="8"/>
                    <a:pt x="0" y="8"/>
                    <a:pt x="0" y="8"/>
                  </a:cubicBezTo>
                  <a:cubicBezTo>
                    <a:pt x="0" y="19"/>
                    <a:pt x="0" y="19"/>
                    <a:pt x="0" y="19"/>
                  </a:cubicBezTo>
                  <a:cubicBezTo>
                    <a:pt x="19" y="19"/>
                    <a:pt x="19" y="19"/>
                    <a:pt x="19" y="19"/>
                  </a:cubicBezTo>
                  <a:cubicBezTo>
                    <a:pt x="19" y="30"/>
                    <a:pt x="19" y="30"/>
                    <a:pt x="19" y="30"/>
                  </a:cubicBezTo>
                  <a:cubicBezTo>
                    <a:pt x="8" y="30"/>
                    <a:pt x="8" y="30"/>
                    <a:pt x="8" y="30"/>
                  </a:cubicBezTo>
                  <a:cubicBezTo>
                    <a:pt x="8" y="41"/>
                    <a:pt x="8" y="41"/>
                    <a:pt x="8" y="41"/>
                  </a:cubicBezTo>
                  <a:cubicBezTo>
                    <a:pt x="13" y="41"/>
                    <a:pt x="13" y="41"/>
                    <a:pt x="13" y="41"/>
                  </a:cubicBezTo>
                  <a:cubicBezTo>
                    <a:pt x="13" y="50"/>
                    <a:pt x="13" y="50"/>
                    <a:pt x="13" y="50"/>
                  </a:cubicBezTo>
                  <a:cubicBezTo>
                    <a:pt x="8" y="50"/>
                    <a:pt x="8" y="50"/>
                    <a:pt x="8" y="50"/>
                  </a:cubicBezTo>
                  <a:cubicBezTo>
                    <a:pt x="8" y="59"/>
                    <a:pt x="8" y="59"/>
                    <a:pt x="8" y="59"/>
                  </a:cubicBezTo>
                  <a:cubicBezTo>
                    <a:pt x="13" y="59"/>
                    <a:pt x="13" y="59"/>
                    <a:pt x="13" y="59"/>
                  </a:cubicBezTo>
                  <a:cubicBezTo>
                    <a:pt x="13" y="69"/>
                    <a:pt x="13" y="69"/>
                    <a:pt x="13" y="69"/>
                  </a:cubicBezTo>
                  <a:cubicBezTo>
                    <a:pt x="0" y="69"/>
                    <a:pt x="0" y="69"/>
                    <a:pt x="0" y="69"/>
                  </a:cubicBezTo>
                  <a:cubicBezTo>
                    <a:pt x="0" y="80"/>
                    <a:pt x="0" y="80"/>
                    <a:pt x="0" y="80"/>
                  </a:cubicBezTo>
                  <a:cubicBezTo>
                    <a:pt x="30" y="80"/>
                    <a:pt x="30" y="80"/>
                    <a:pt x="30" y="80"/>
                  </a:cubicBezTo>
                  <a:cubicBezTo>
                    <a:pt x="36" y="80"/>
                    <a:pt x="41" y="75"/>
                    <a:pt x="41" y="68"/>
                  </a:cubicBezTo>
                  <a:cubicBezTo>
                    <a:pt x="45" y="68"/>
                    <a:pt x="45" y="68"/>
                    <a:pt x="45" y="68"/>
                  </a:cubicBezTo>
                  <a:cubicBezTo>
                    <a:pt x="45" y="169"/>
                    <a:pt x="45" y="169"/>
                    <a:pt x="45" y="169"/>
                  </a:cubicBezTo>
                  <a:cubicBezTo>
                    <a:pt x="19" y="171"/>
                    <a:pt x="0" y="192"/>
                    <a:pt x="0" y="218"/>
                  </a:cubicBezTo>
                  <a:cubicBezTo>
                    <a:pt x="0" y="245"/>
                    <a:pt x="21" y="267"/>
                    <a:pt x="49" y="267"/>
                  </a:cubicBezTo>
                  <a:cubicBezTo>
                    <a:pt x="76" y="267"/>
                    <a:pt x="97" y="245"/>
                    <a:pt x="97" y="218"/>
                  </a:cubicBezTo>
                  <a:cubicBezTo>
                    <a:pt x="97" y="192"/>
                    <a:pt x="78" y="171"/>
                    <a:pt x="53" y="169"/>
                  </a:cubicBezTo>
                  <a:cubicBezTo>
                    <a:pt x="53" y="4"/>
                    <a:pt x="53" y="4"/>
                    <a:pt x="53" y="4"/>
                  </a:cubicBezTo>
                  <a:cubicBezTo>
                    <a:pt x="53" y="1"/>
                    <a:pt x="51" y="0"/>
                    <a:pt x="49" y="0"/>
                  </a:cubicBezTo>
                  <a:cubicBezTo>
                    <a:pt x="46" y="0"/>
                    <a:pt x="45" y="1"/>
                    <a:pt x="45" y="4"/>
                  </a:cubicBezTo>
                  <a:close/>
                  <a:moveTo>
                    <a:pt x="85" y="218"/>
                  </a:moveTo>
                  <a:cubicBezTo>
                    <a:pt x="85" y="238"/>
                    <a:pt x="69" y="255"/>
                    <a:pt x="49" y="255"/>
                  </a:cubicBezTo>
                  <a:cubicBezTo>
                    <a:pt x="28" y="255"/>
                    <a:pt x="12" y="238"/>
                    <a:pt x="12" y="218"/>
                  </a:cubicBezTo>
                  <a:cubicBezTo>
                    <a:pt x="12" y="198"/>
                    <a:pt x="28" y="181"/>
                    <a:pt x="49" y="181"/>
                  </a:cubicBezTo>
                  <a:cubicBezTo>
                    <a:pt x="69" y="181"/>
                    <a:pt x="85" y="198"/>
                    <a:pt x="85"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735718210"/>
      </p:ext>
    </p:extLst>
  </p:cSld>
  <p:clrMapOvr>
    <a:masterClrMapping/>
  </p:clrMapOvr>
  <p:transition spd="slow" advClick="0" advTm="1000">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7161187-13D5-4637-9F1F-C35876F047BB}"/>
              </a:ext>
            </a:extLst>
          </p:cNvPr>
          <p:cNvSpPr/>
          <p:nvPr/>
        </p:nvSpPr>
        <p:spPr>
          <a:xfrm>
            <a:off x="380999" y="783290"/>
            <a:ext cx="11430001" cy="45719"/>
          </a:xfrm>
          <a:custGeom>
            <a:avLst/>
            <a:gdLst>
              <a:gd name="connsiteX0" fmla="*/ 7458070 w 11430001"/>
              <a:gd name="connsiteY0" fmla="*/ 0 h 45719"/>
              <a:gd name="connsiteX1" fmla="*/ 11430001 w 11430001"/>
              <a:gd name="connsiteY1" fmla="*/ 0 h 45719"/>
              <a:gd name="connsiteX2" fmla="*/ 11430001 w 11430001"/>
              <a:gd name="connsiteY2" fmla="*/ 45719 h 45719"/>
              <a:gd name="connsiteX3" fmla="*/ 7458070 w 11430001"/>
              <a:gd name="connsiteY3" fmla="*/ 45719 h 45719"/>
              <a:gd name="connsiteX4" fmla="*/ 0 w 11430001"/>
              <a:gd name="connsiteY4" fmla="*/ 0 h 45719"/>
              <a:gd name="connsiteX5" fmla="*/ 3971920 w 11430001"/>
              <a:gd name="connsiteY5" fmla="*/ 0 h 45719"/>
              <a:gd name="connsiteX6" fmla="*/ 3971920 w 11430001"/>
              <a:gd name="connsiteY6" fmla="*/ 45719 h 45719"/>
              <a:gd name="connsiteX7" fmla="*/ 0 w 11430001"/>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45719">
                <a:moveTo>
                  <a:pt x="7458070" y="0"/>
                </a:moveTo>
                <a:lnTo>
                  <a:pt x="11430001" y="0"/>
                </a:lnTo>
                <a:lnTo>
                  <a:pt x="11430001" y="45719"/>
                </a:lnTo>
                <a:lnTo>
                  <a:pt x="7458070" y="45719"/>
                </a:lnTo>
                <a:close/>
                <a:moveTo>
                  <a:pt x="0" y="0"/>
                </a:moveTo>
                <a:lnTo>
                  <a:pt x="3971920" y="0"/>
                </a:lnTo>
                <a:lnTo>
                  <a:pt x="3971920" y="45719"/>
                </a:lnTo>
                <a:lnTo>
                  <a:pt x="0" y="45719"/>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3E00B1D2-4D8E-4C1A-BB64-E11C5914E5B8}"/>
              </a:ext>
            </a:extLst>
          </p:cNvPr>
          <p:cNvSpPr txBox="1"/>
          <p:nvPr/>
        </p:nvSpPr>
        <p:spPr>
          <a:xfrm>
            <a:off x="3869967" y="575316"/>
            <a:ext cx="4452055" cy="830997"/>
          </a:xfrm>
          <a:prstGeom prst="rect">
            <a:avLst/>
          </a:prstGeom>
          <a:noFill/>
        </p:spPr>
        <p:txBody>
          <a:bodyPr wrap="square" rtlCol="0">
            <a:spAutoFit/>
          </a:bodyPr>
          <a:lstStyle/>
          <a:p>
            <a:pPr algn="ctr"/>
            <a:r>
              <a:rPr lang="en-US" sz="2400" spc="600" dirty="0">
                <a:solidFill>
                  <a:schemeClr val="tx2">
                    <a:lumMod val="65000"/>
                    <a:lumOff val="35000"/>
                  </a:schemeClr>
                </a:solidFill>
                <a:latin typeface="Antipasto" panose="02000506000000020004" pitchFamily="2" charset="0"/>
                <a:ea typeface="Helmet" pitchFamily="50" charset="-128"/>
                <a:cs typeface="Helmet" pitchFamily="50" charset="-128"/>
              </a:rPr>
              <a:t>STATEMENT OF APPLICABILITY</a:t>
            </a:r>
          </a:p>
        </p:txBody>
      </p:sp>
      <p:sp>
        <p:nvSpPr>
          <p:cNvPr id="11" name="TextBox 10">
            <a:extLst>
              <a:ext uri="{FF2B5EF4-FFF2-40B4-BE49-F238E27FC236}">
                <a16:creationId xmlns:a16="http://schemas.microsoft.com/office/drawing/2014/main" id="{EC5FBB49-A31C-47A9-A85F-8CB3BB76C96E}"/>
              </a:ext>
            </a:extLst>
          </p:cNvPr>
          <p:cNvSpPr txBox="1"/>
          <p:nvPr/>
        </p:nvSpPr>
        <p:spPr>
          <a:xfrm>
            <a:off x="752456" y="2353213"/>
            <a:ext cx="5151040" cy="2555571"/>
          </a:xfrm>
          <a:prstGeom prst="rect">
            <a:avLst/>
          </a:prstGeom>
          <a:noFill/>
        </p:spPr>
        <p:txBody>
          <a:bodyPr wrap="square" rtlCol="0">
            <a:spAutoFit/>
          </a:bodyPr>
          <a:lstStyle/>
          <a:p>
            <a:endParaRPr lang="en-US" sz="1600" spc="300" dirty="0">
              <a:solidFill>
                <a:schemeClr val="tx2">
                  <a:lumMod val="85000"/>
                  <a:lumOff val="15000"/>
                </a:schemeClr>
              </a:solidFill>
              <a:latin typeface="Lato" panose="020F0502020204030203" pitchFamily="34" charset="0"/>
              <a:ea typeface="Lato" panose="020F0502020204030203" pitchFamily="34" charset="0"/>
              <a:cs typeface="Lato" panose="020F0502020204030203" pitchFamily="34" charset="0"/>
            </a:endParaRPr>
          </a:p>
          <a:p>
            <a:pPr lvl="0">
              <a:lnSpc>
                <a:spcPct val="90000"/>
              </a:lnSpc>
              <a:buClr>
                <a:schemeClr val="dk1"/>
              </a:buClr>
              <a:buSzPts val="2800"/>
            </a:pPr>
            <a:r>
              <a:rPr lang="en-US" sz="1600" dirty="0">
                <a:latin typeface="Lato" panose="020F0502020204030203" pitchFamily="34" charset="0"/>
                <a:ea typeface="Lato" panose="020F0502020204030203" pitchFamily="34" charset="0"/>
                <a:cs typeface="Lato" panose="020F0502020204030203" pitchFamily="34" charset="0"/>
              </a:rPr>
              <a:t>A15. Supplier Relationships</a:t>
            </a:r>
          </a:p>
          <a:p>
            <a:pPr marL="228600" lvl="0" indent="-50800">
              <a:lnSpc>
                <a:spcPct val="90000"/>
              </a:lnSpc>
              <a:spcBef>
                <a:spcPts val="1000"/>
              </a:spcBef>
              <a:buClr>
                <a:schemeClr val="dk1"/>
              </a:buClr>
              <a:buSzPts val="2800"/>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Not Applicable</a:t>
            </a:r>
          </a:p>
          <a:p>
            <a:pPr lvl="0">
              <a:lnSpc>
                <a:spcPct val="90000"/>
              </a:lnSpc>
              <a:spcBef>
                <a:spcPts val="1000"/>
              </a:spcBef>
              <a:buClr>
                <a:schemeClr val="dk1"/>
              </a:buClr>
              <a:buSzPts val="2800"/>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Justification</a:t>
            </a:r>
          </a:p>
          <a:p>
            <a:pPr lvl="0">
              <a:lnSpc>
                <a:spcPct val="90000"/>
              </a:lnSpc>
              <a:spcBef>
                <a:spcPts val="1000"/>
              </a:spcBef>
              <a:buClr>
                <a:schemeClr val="dk1"/>
              </a:buClr>
              <a:buSzPts val="2800"/>
            </a:pPr>
            <a:r>
              <a:rPr lang="en-US" sz="1600" dirty="0">
                <a:latin typeface="Lato" panose="020F0502020204030203" pitchFamily="34" charset="0"/>
                <a:ea typeface="Lato" panose="020F0502020204030203" pitchFamily="34" charset="0"/>
                <a:cs typeface="Lato" panose="020F0502020204030203" pitchFamily="34" charset="0"/>
              </a:rPr>
              <a:t>   Company A does not engage with suppliers</a:t>
            </a:r>
          </a:p>
          <a:p>
            <a:endParaRPr lang="en-US" sz="1600" spc="300" dirty="0">
              <a:solidFill>
                <a:schemeClr val="tx2">
                  <a:lumMod val="85000"/>
                  <a:lumOff val="15000"/>
                </a:schemeClr>
              </a:solidFill>
              <a:latin typeface="Linux Libertine" panose="02000503000000000000" pitchFamily="2" charset="0"/>
              <a:ea typeface="Linux Libertine" panose="02000503000000000000" pitchFamily="2" charset="0"/>
              <a:cs typeface="Linux Libertine" panose="02000503000000000000" pitchFamily="2" charset="0"/>
            </a:endParaRPr>
          </a:p>
        </p:txBody>
      </p:sp>
      <p:pic>
        <p:nvPicPr>
          <p:cNvPr id="8" name="Picture 7" descr="A picture containing indoor, window, floor, chair&#10;&#10;Description automatically generated">
            <a:extLst>
              <a:ext uri="{FF2B5EF4-FFF2-40B4-BE49-F238E27FC236}">
                <a16:creationId xmlns:a16="http://schemas.microsoft.com/office/drawing/2014/main" id="{02197F85-6535-6947-9C0F-61DACC9A337F}"/>
              </a:ext>
            </a:extLst>
          </p:cNvPr>
          <p:cNvPicPr>
            <a:picLocks noChangeAspect="1"/>
          </p:cNvPicPr>
          <p:nvPr/>
        </p:nvPicPr>
        <p:blipFill>
          <a:blip r:embed="rId2"/>
          <a:stretch>
            <a:fillRect/>
          </a:stretch>
        </p:blipFill>
        <p:spPr>
          <a:xfrm>
            <a:off x="5141895" y="1543386"/>
            <a:ext cx="6669105" cy="4446070"/>
          </a:xfrm>
          <a:prstGeom prst="rect">
            <a:avLst/>
          </a:prstGeom>
        </p:spPr>
      </p:pic>
    </p:spTree>
    <p:extLst>
      <p:ext uri="{BB962C8B-B14F-4D97-AF65-F5344CB8AC3E}">
        <p14:creationId xmlns:p14="http://schemas.microsoft.com/office/powerpoint/2010/main" val="2273516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7161187-13D5-4637-9F1F-C35876F047BB}"/>
              </a:ext>
            </a:extLst>
          </p:cNvPr>
          <p:cNvSpPr/>
          <p:nvPr/>
        </p:nvSpPr>
        <p:spPr>
          <a:xfrm>
            <a:off x="380999" y="783290"/>
            <a:ext cx="11430001" cy="45719"/>
          </a:xfrm>
          <a:custGeom>
            <a:avLst/>
            <a:gdLst>
              <a:gd name="connsiteX0" fmla="*/ 7458070 w 11430001"/>
              <a:gd name="connsiteY0" fmla="*/ 0 h 45719"/>
              <a:gd name="connsiteX1" fmla="*/ 11430001 w 11430001"/>
              <a:gd name="connsiteY1" fmla="*/ 0 h 45719"/>
              <a:gd name="connsiteX2" fmla="*/ 11430001 w 11430001"/>
              <a:gd name="connsiteY2" fmla="*/ 45719 h 45719"/>
              <a:gd name="connsiteX3" fmla="*/ 7458070 w 11430001"/>
              <a:gd name="connsiteY3" fmla="*/ 45719 h 45719"/>
              <a:gd name="connsiteX4" fmla="*/ 0 w 11430001"/>
              <a:gd name="connsiteY4" fmla="*/ 0 h 45719"/>
              <a:gd name="connsiteX5" fmla="*/ 3971920 w 11430001"/>
              <a:gd name="connsiteY5" fmla="*/ 0 h 45719"/>
              <a:gd name="connsiteX6" fmla="*/ 3971920 w 11430001"/>
              <a:gd name="connsiteY6" fmla="*/ 45719 h 45719"/>
              <a:gd name="connsiteX7" fmla="*/ 0 w 11430001"/>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45719">
                <a:moveTo>
                  <a:pt x="7458070" y="0"/>
                </a:moveTo>
                <a:lnTo>
                  <a:pt x="11430001" y="0"/>
                </a:lnTo>
                <a:lnTo>
                  <a:pt x="11430001" y="45719"/>
                </a:lnTo>
                <a:lnTo>
                  <a:pt x="7458070" y="45719"/>
                </a:lnTo>
                <a:close/>
                <a:moveTo>
                  <a:pt x="0" y="0"/>
                </a:moveTo>
                <a:lnTo>
                  <a:pt x="3971920" y="0"/>
                </a:lnTo>
                <a:lnTo>
                  <a:pt x="3971920" y="45719"/>
                </a:lnTo>
                <a:lnTo>
                  <a:pt x="0" y="45719"/>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3E00B1D2-4D8E-4C1A-BB64-E11C5914E5B8}"/>
              </a:ext>
            </a:extLst>
          </p:cNvPr>
          <p:cNvSpPr txBox="1"/>
          <p:nvPr/>
        </p:nvSpPr>
        <p:spPr>
          <a:xfrm>
            <a:off x="3869967" y="575316"/>
            <a:ext cx="4452055" cy="461665"/>
          </a:xfrm>
          <a:prstGeom prst="rect">
            <a:avLst/>
          </a:prstGeom>
          <a:noFill/>
        </p:spPr>
        <p:txBody>
          <a:bodyPr wrap="square" rtlCol="0">
            <a:spAutoFit/>
          </a:bodyPr>
          <a:lstStyle/>
          <a:p>
            <a:pPr algn="ctr"/>
            <a:r>
              <a:rPr lang="en-US" sz="2400" spc="600" dirty="0">
                <a:solidFill>
                  <a:schemeClr val="tx2">
                    <a:lumMod val="65000"/>
                    <a:lumOff val="35000"/>
                  </a:schemeClr>
                </a:solidFill>
                <a:latin typeface="Antipasto" panose="02000506000000020004" pitchFamily="2" charset="0"/>
                <a:ea typeface="Helmet" pitchFamily="50" charset="-128"/>
                <a:cs typeface="Helmet" pitchFamily="50" charset="-128"/>
              </a:rPr>
              <a:t>ASSET REGISTER</a:t>
            </a:r>
          </a:p>
        </p:txBody>
      </p:sp>
      <p:sp>
        <p:nvSpPr>
          <p:cNvPr id="11" name="TextBox 10">
            <a:extLst>
              <a:ext uri="{FF2B5EF4-FFF2-40B4-BE49-F238E27FC236}">
                <a16:creationId xmlns:a16="http://schemas.microsoft.com/office/drawing/2014/main" id="{EC5FBB49-A31C-47A9-A85F-8CB3BB76C96E}"/>
              </a:ext>
            </a:extLst>
          </p:cNvPr>
          <p:cNvSpPr txBox="1"/>
          <p:nvPr/>
        </p:nvSpPr>
        <p:spPr>
          <a:xfrm>
            <a:off x="816623" y="1366755"/>
            <a:ext cx="5415254" cy="4707955"/>
          </a:xfrm>
          <a:prstGeom prst="rect">
            <a:avLst/>
          </a:prstGeom>
          <a:noFill/>
        </p:spPr>
        <p:txBody>
          <a:bodyPr wrap="square" rtlCol="0">
            <a:spAutoFit/>
          </a:bodyPr>
          <a:lstStyle/>
          <a:p>
            <a:r>
              <a:rPr lang="en-US" sz="1600" dirty="0">
                <a:latin typeface="Lato" panose="020F0502020204030203" pitchFamily="34" charset="0"/>
                <a:ea typeface="Lato" panose="020F0502020204030203" pitchFamily="34" charset="0"/>
                <a:cs typeface="Lato" panose="020F0502020204030203" pitchFamily="34" charset="0"/>
              </a:rPr>
              <a:t>An asset register is a complete listing of a business or an entity’s physical resources.</a:t>
            </a:r>
          </a:p>
          <a:p>
            <a:endParaRPr lang="en-US" sz="1600" dirty="0">
              <a:latin typeface="Lato" panose="020F0502020204030203" pitchFamily="34" charset="0"/>
              <a:ea typeface="Lato" panose="020F0502020204030203" pitchFamily="34" charset="0"/>
              <a:cs typeface="Lato" panose="020F0502020204030203" pitchFamily="34" charset="0"/>
            </a:endParaRPr>
          </a:p>
          <a:p>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Name</a:t>
            </a:r>
          </a:p>
          <a:p>
            <a:pPr marL="228600" lvl="0" indent="-228600">
              <a:lnSpc>
                <a:spcPct val="90000"/>
              </a:lnSpc>
              <a:buClr>
                <a:schemeClr val="dk1"/>
              </a:buClr>
              <a:buSzPts val="280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Serial Number</a:t>
            </a:r>
          </a:p>
          <a:p>
            <a:pPr marL="228600" lvl="0" indent="-228600">
              <a:lnSpc>
                <a:spcPct val="90000"/>
              </a:lnSpc>
              <a:spcBef>
                <a:spcPts val="1000"/>
              </a:spcBef>
              <a:buClr>
                <a:schemeClr val="dk1"/>
              </a:buClr>
              <a:buSzPts val="280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Location</a:t>
            </a:r>
          </a:p>
          <a:p>
            <a:pPr marL="228600" lvl="0" indent="-228600">
              <a:lnSpc>
                <a:spcPct val="90000"/>
              </a:lnSpc>
              <a:spcBef>
                <a:spcPts val="1000"/>
              </a:spcBef>
              <a:buClr>
                <a:schemeClr val="dk1"/>
              </a:buClr>
              <a:buSzPts val="280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Asset Owner</a:t>
            </a:r>
          </a:p>
          <a:p>
            <a:pPr marL="228600" lvl="0" indent="-228600">
              <a:lnSpc>
                <a:spcPct val="90000"/>
              </a:lnSpc>
              <a:spcBef>
                <a:spcPts val="1000"/>
              </a:spcBef>
              <a:buClr>
                <a:schemeClr val="dk1"/>
              </a:buClr>
              <a:buSzPts val="280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228600" lvl="0" indent="-228600">
              <a:lnSpc>
                <a:spcPct val="90000"/>
              </a:lnSpc>
              <a:spcBef>
                <a:spcPts val="1000"/>
              </a:spcBef>
              <a:buClr>
                <a:schemeClr val="dk1"/>
              </a:buClr>
              <a:buSzPts val="2800"/>
              <a:buChar char="•"/>
            </a:pPr>
            <a:r>
              <a:rPr lang="en-US" sz="1600" dirty="0">
                <a:latin typeface="Lato" panose="020F0502020204030203" pitchFamily="34" charset="0"/>
                <a:ea typeface="Lato" panose="020F0502020204030203" pitchFamily="34" charset="0"/>
                <a:cs typeface="Lato" panose="020F0502020204030203" pitchFamily="34" charset="0"/>
              </a:rPr>
              <a:t>Version</a:t>
            </a:r>
          </a:p>
          <a:p>
            <a:endParaRPr lang="en-US" sz="1600" dirty="0">
              <a:latin typeface="Lato" panose="020F0502020204030203" pitchFamily="34" charset="0"/>
              <a:ea typeface="Lato" panose="020F0502020204030203" pitchFamily="34" charset="0"/>
              <a:cs typeface="Lato" panose="020F0502020204030203" pitchFamily="34" charset="0"/>
            </a:endParaRPr>
          </a:p>
          <a:p>
            <a:endParaRPr lang="en-US" sz="1600" dirty="0">
              <a:latin typeface="Lato" panose="020F0502020204030203" pitchFamily="34" charset="0"/>
              <a:ea typeface="Lato" panose="020F0502020204030203" pitchFamily="34" charset="0"/>
              <a:cs typeface="Lato" panose="020F0502020204030203" pitchFamily="34" charset="0"/>
            </a:endParaRPr>
          </a:p>
          <a:p>
            <a:r>
              <a:rPr lang="en-US" sz="1600" dirty="0">
                <a:latin typeface="Lato" panose="020F0502020204030203" pitchFamily="34" charset="0"/>
                <a:ea typeface="Lato" panose="020F0502020204030203" pitchFamily="34" charset="0"/>
                <a:cs typeface="Lato" panose="020F0502020204030203" pitchFamily="34" charset="0"/>
              </a:rPr>
              <a:t> </a:t>
            </a:r>
            <a:endParaRPr lang="en-US" sz="1600" spc="300" dirty="0">
              <a:solidFill>
                <a:schemeClr val="tx2">
                  <a:lumMod val="85000"/>
                  <a:lumOff val="1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A picture containing calendar&#10;&#10;Description automatically generated">
            <a:extLst>
              <a:ext uri="{FF2B5EF4-FFF2-40B4-BE49-F238E27FC236}">
                <a16:creationId xmlns:a16="http://schemas.microsoft.com/office/drawing/2014/main" id="{B6C853A6-6133-B440-BEB3-24A71EF2FE4C}"/>
              </a:ext>
            </a:extLst>
          </p:cNvPr>
          <p:cNvPicPr>
            <a:picLocks noChangeAspect="1"/>
          </p:cNvPicPr>
          <p:nvPr/>
        </p:nvPicPr>
        <p:blipFill>
          <a:blip r:embed="rId3"/>
          <a:stretch>
            <a:fillRect/>
          </a:stretch>
        </p:blipFill>
        <p:spPr>
          <a:xfrm>
            <a:off x="6231876" y="1366755"/>
            <a:ext cx="5579124" cy="4202261"/>
          </a:xfrm>
          <a:prstGeom prst="rect">
            <a:avLst/>
          </a:prstGeom>
        </p:spPr>
      </p:pic>
    </p:spTree>
    <p:extLst>
      <p:ext uri="{BB962C8B-B14F-4D97-AF65-F5344CB8AC3E}">
        <p14:creationId xmlns:p14="http://schemas.microsoft.com/office/powerpoint/2010/main" val="302547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03DCFB-4A09-4ED6-B031-87FE0D41ACC9}"/>
              </a:ext>
            </a:extLst>
          </p:cNvPr>
          <p:cNvGrpSpPr/>
          <p:nvPr/>
        </p:nvGrpSpPr>
        <p:grpSpPr>
          <a:xfrm>
            <a:off x="3219450" y="1866900"/>
            <a:ext cx="5753100" cy="3124200"/>
            <a:chOff x="6435725" y="3352800"/>
            <a:chExt cx="11506200" cy="6248400"/>
          </a:xfrm>
        </p:grpSpPr>
        <p:sp>
          <p:nvSpPr>
            <p:cNvPr id="3" name="TextBox 2">
              <a:extLst>
                <a:ext uri="{FF2B5EF4-FFF2-40B4-BE49-F238E27FC236}">
                  <a16:creationId xmlns:a16="http://schemas.microsoft.com/office/drawing/2014/main" id="{9B863415-F28E-414B-B375-9BEAED13BFA9}"/>
                </a:ext>
              </a:extLst>
            </p:cNvPr>
            <p:cNvSpPr txBox="1"/>
            <p:nvPr/>
          </p:nvSpPr>
          <p:spPr>
            <a:xfrm>
              <a:off x="8911747" y="5830668"/>
              <a:ext cx="6992764" cy="1292662"/>
            </a:xfrm>
            <a:prstGeom prst="rect">
              <a:avLst/>
            </a:prstGeom>
            <a:noFill/>
          </p:spPr>
          <p:txBody>
            <a:bodyPr wrap="square" rtlCol="0">
              <a:spAutoFit/>
            </a:bodyPr>
            <a:lstStyle/>
            <a:p>
              <a:pPr algn="ctr"/>
              <a:r>
                <a:rPr lang="en-US" sz="3600" b="1" kern="100" dirty="0">
                  <a:solidFill>
                    <a:schemeClr val="accent6">
                      <a:lumMod val="75000"/>
                    </a:schemeClr>
                  </a:solidFill>
                  <a:latin typeface="Biome" panose="020B0503030204020804" pitchFamily="34" charset="0"/>
                  <a:ea typeface="Open Sans" panose="020B0606030504020204" pitchFamily="34" charset="0"/>
                  <a:cs typeface="Biome" panose="020B0503030204020804" pitchFamily="34" charset="0"/>
                </a:rPr>
                <a:t>Audit</a:t>
              </a:r>
            </a:p>
          </p:txBody>
        </p:sp>
        <p:sp>
          <p:nvSpPr>
            <p:cNvPr id="4" name="Rectangle 3">
              <a:extLst>
                <a:ext uri="{FF2B5EF4-FFF2-40B4-BE49-F238E27FC236}">
                  <a16:creationId xmlns:a16="http://schemas.microsoft.com/office/drawing/2014/main" id="{0B7205FD-8198-4229-A273-8EAF0E7CD24E}"/>
                </a:ext>
              </a:extLst>
            </p:cNvPr>
            <p:cNvSpPr/>
            <p:nvPr/>
          </p:nvSpPr>
          <p:spPr>
            <a:xfrm>
              <a:off x="6435725" y="3352800"/>
              <a:ext cx="11506200" cy="6248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5" name="Прямоугольник 4">
            <a:extLst>
              <a:ext uri="{FF2B5EF4-FFF2-40B4-BE49-F238E27FC236}">
                <a16:creationId xmlns:a16="http://schemas.microsoft.com/office/drawing/2014/main" id="{DAFA893B-4CD9-4F80-B322-34DC7EFFE2C5}"/>
              </a:ext>
            </a:extLst>
          </p:cNvPr>
          <p:cNvSpPr/>
          <p:nvPr/>
        </p:nvSpPr>
        <p:spPr>
          <a:xfrm>
            <a:off x="1588"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
        <p:nvSpPr>
          <p:cNvPr id="7" name="Прямоугольник 4">
            <a:extLst>
              <a:ext uri="{FF2B5EF4-FFF2-40B4-BE49-F238E27FC236}">
                <a16:creationId xmlns:a16="http://schemas.microsoft.com/office/drawing/2014/main" id="{BD9A460C-5DA2-4308-8981-9362A7368DED}"/>
              </a:ext>
            </a:extLst>
          </p:cNvPr>
          <p:cNvSpPr/>
          <p:nvPr/>
        </p:nvSpPr>
        <p:spPr>
          <a:xfrm>
            <a:off x="9425346"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Tree>
    <p:extLst>
      <p:ext uri="{BB962C8B-B14F-4D97-AF65-F5344CB8AC3E}">
        <p14:creationId xmlns:p14="http://schemas.microsoft.com/office/powerpoint/2010/main" val="3022263662"/>
      </p:ext>
    </p:extLst>
  </p:cSld>
  <p:clrMapOvr>
    <a:masterClrMapping/>
  </p:clrMapOvr>
  <p:transition spd="slow" advClick="0" advTm="1000">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01FAA-44FD-4F54-8305-569F63704B90}"/>
              </a:ext>
            </a:extLst>
          </p:cNvPr>
          <p:cNvSpPr txBox="1"/>
          <p:nvPr/>
        </p:nvSpPr>
        <p:spPr bwMode="auto">
          <a:xfrm>
            <a:off x="506949" y="2905021"/>
            <a:ext cx="4403661" cy="545021"/>
          </a:xfrm>
          <a:prstGeom prst="rect">
            <a:avLst/>
          </a:prstGeom>
          <a:noFill/>
        </p:spPr>
        <p:txBody>
          <a:bodyPr wrap="square">
            <a:spAutoFit/>
          </a:bodyPr>
          <a:lstStyle/>
          <a:p>
            <a:pPr defTabSz="914217">
              <a:lnSpc>
                <a:spcPct val="80000"/>
              </a:lnSpc>
              <a:defRPr/>
            </a:pPr>
            <a:r>
              <a:rPr lang="en-US" sz="3600" b="1" kern="100" dirty="0">
                <a:solidFill>
                  <a:srgbClr val="002060"/>
                </a:solidFill>
                <a:latin typeface="Biome" panose="020B0503030204020804" pitchFamily="34" charset="0"/>
                <a:cs typeface="Biome" panose="020B0503030204020804" pitchFamily="34" charset="0"/>
              </a:rPr>
              <a:t>Audit Activities</a:t>
            </a:r>
            <a:endParaRPr lang="ru-RU" sz="3600" b="1" kern="100" dirty="0">
              <a:solidFill>
                <a:srgbClr val="002060"/>
              </a:solidFill>
              <a:latin typeface="Biome" panose="020B0503030204020804" pitchFamily="34" charset="0"/>
              <a:cs typeface="Biome" panose="020B0503030204020804" pitchFamily="34" charset="0"/>
            </a:endParaRPr>
          </a:p>
        </p:txBody>
      </p:sp>
      <p:sp>
        <p:nvSpPr>
          <p:cNvPr id="19" name="TextBox 5">
            <a:extLst>
              <a:ext uri="{FF2B5EF4-FFF2-40B4-BE49-F238E27FC236}">
                <a16:creationId xmlns:a16="http://schemas.microsoft.com/office/drawing/2014/main" id="{52288AE6-E2A3-F244-856D-8E607CE0E6AC}"/>
              </a:ext>
            </a:extLst>
          </p:cNvPr>
          <p:cNvSpPr txBox="1">
            <a:spLocks noChangeArrowheads="1"/>
          </p:cNvSpPr>
          <p:nvPr/>
        </p:nvSpPr>
        <p:spPr bwMode="auto">
          <a:xfrm>
            <a:off x="7300005" y="1763185"/>
            <a:ext cx="3275013" cy="378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Auditor will verify….</a:t>
            </a:r>
          </a:p>
          <a:p>
            <a:pPr eaLnBrk="1" hangingPunct="1">
              <a:lnSpc>
                <a:spcPct val="150000"/>
              </a:lnSpc>
            </a:pPr>
            <a:endParaRPr lang="en-US" altLang="en-US" sz="500" dirty="0">
              <a:solidFill>
                <a:schemeClr val="tx2"/>
              </a:solidFill>
              <a:latin typeface="Open Sans" panose="020B0606030504020204" pitchFamily="34" charset="0"/>
            </a:endParaRPr>
          </a:p>
          <a:p>
            <a:pPr lvl="0">
              <a:lnSpc>
                <a:spcPct val="90000"/>
              </a:lnSpc>
              <a:spcBef>
                <a:spcPts val="1000"/>
              </a:spcBef>
              <a:buClr>
                <a:schemeClr val="dk1"/>
              </a:buClr>
              <a:buSzPts val="2800"/>
            </a:pPr>
            <a:r>
              <a:rPr lang="en-US" sz="1400" dirty="0"/>
              <a:t>Procedures</a:t>
            </a:r>
          </a:p>
          <a:p>
            <a:pPr lvl="0">
              <a:lnSpc>
                <a:spcPct val="90000"/>
              </a:lnSpc>
              <a:spcBef>
                <a:spcPts val="1000"/>
              </a:spcBef>
              <a:buClr>
                <a:schemeClr val="dk1"/>
              </a:buClr>
              <a:buSzPts val="2800"/>
            </a:pPr>
            <a:r>
              <a:rPr lang="en-US" sz="1400" dirty="0"/>
              <a:t>Operations manual</a:t>
            </a:r>
          </a:p>
          <a:p>
            <a:pPr lvl="0">
              <a:lnSpc>
                <a:spcPct val="90000"/>
              </a:lnSpc>
              <a:spcBef>
                <a:spcPts val="1000"/>
              </a:spcBef>
              <a:buClr>
                <a:schemeClr val="dk1"/>
              </a:buClr>
              <a:buSzPts val="2800"/>
            </a:pPr>
            <a:r>
              <a:rPr lang="en-US" sz="1400" dirty="0"/>
              <a:t>Records </a:t>
            </a:r>
          </a:p>
          <a:p>
            <a:pPr lvl="0">
              <a:lnSpc>
                <a:spcPct val="90000"/>
              </a:lnSpc>
              <a:spcBef>
                <a:spcPts val="1000"/>
              </a:spcBef>
              <a:buClr>
                <a:schemeClr val="dk1"/>
              </a:buClr>
              <a:buSzPts val="2800"/>
            </a:pPr>
            <a:r>
              <a:rPr lang="en-US" sz="1400" dirty="0"/>
              <a:t>All other control</a:t>
            </a:r>
          </a:p>
          <a:p>
            <a:pPr lvl="0">
              <a:lnSpc>
                <a:spcPct val="90000"/>
              </a:lnSpc>
              <a:spcBef>
                <a:spcPts val="1000"/>
              </a:spcBef>
              <a:buClr>
                <a:schemeClr val="dk1"/>
              </a:buClr>
              <a:buSzPts val="2800"/>
            </a:pPr>
            <a:endParaRPr lang="en-US" sz="1400" dirty="0"/>
          </a:p>
          <a:p>
            <a:pPr lvl="0">
              <a:lnSpc>
                <a:spcPct val="90000"/>
              </a:lnSpc>
              <a:spcBef>
                <a:spcPts val="1000"/>
              </a:spcBef>
              <a:buClr>
                <a:schemeClr val="dk1"/>
              </a:buClr>
              <a:buSzPts val="2800"/>
            </a:pPr>
            <a:endParaRPr lang="en-US" sz="1400" dirty="0"/>
          </a:p>
          <a:p>
            <a:pPr>
              <a:lnSpc>
                <a:spcPct val="90000"/>
              </a:lnSpc>
              <a:spcBef>
                <a:spcPts val="1000"/>
              </a:spcBef>
              <a:buClr>
                <a:schemeClr val="dk1"/>
              </a:buClr>
              <a:buSzPts val="2800"/>
            </a:pPr>
            <a:r>
              <a:rPr lang="en-US" sz="1400" dirty="0"/>
              <a:t>Certificate of compliance from an accredited certification body has credibility with other organizations</a:t>
            </a:r>
          </a:p>
          <a:p>
            <a:pPr lvl="0">
              <a:lnSpc>
                <a:spcPct val="90000"/>
              </a:lnSpc>
              <a:spcBef>
                <a:spcPts val="1000"/>
              </a:spcBef>
              <a:buClr>
                <a:schemeClr val="dk1"/>
              </a:buClr>
              <a:buSzPts val="2800"/>
            </a:pPr>
            <a:endParaRPr lang="en-US" sz="1400" dirty="0"/>
          </a:p>
          <a:p>
            <a:pPr lvl="0">
              <a:lnSpc>
                <a:spcPct val="90000"/>
              </a:lnSpc>
              <a:spcBef>
                <a:spcPts val="1000"/>
              </a:spcBef>
              <a:buClr>
                <a:schemeClr val="dk1"/>
              </a:buClr>
              <a:buSzPts val="2800"/>
            </a:pPr>
            <a:endParaRPr lang="en-US" sz="1400" dirty="0"/>
          </a:p>
        </p:txBody>
      </p:sp>
      <p:sp>
        <p:nvSpPr>
          <p:cNvPr id="20" name="Rectangle 19">
            <a:extLst>
              <a:ext uri="{FF2B5EF4-FFF2-40B4-BE49-F238E27FC236}">
                <a16:creationId xmlns:a16="http://schemas.microsoft.com/office/drawing/2014/main" id="{C248A507-F939-C040-8B58-10B7BCC6DC5F}"/>
              </a:ext>
            </a:extLst>
          </p:cNvPr>
          <p:cNvSpPr/>
          <p:nvPr/>
        </p:nvSpPr>
        <p:spPr>
          <a:xfrm>
            <a:off x="5349040" y="719886"/>
            <a:ext cx="5832308" cy="541822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grpSp>
        <p:nvGrpSpPr>
          <p:cNvPr id="24" name="Bank">
            <a:extLst>
              <a:ext uri="{FF2B5EF4-FFF2-40B4-BE49-F238E27FC236}">
                <a16:creationId xmlns:a16="http://schemas.microsoft.com/office/drawing/2014/main" id="{D7960FF3-CFB7-4247-9CBF-7E2CE98DF1A8}"/>
              </a:ext>
            </a:extLst>
          </p:cNvPr>
          <p:cNvGrpSpPr/>
          <p:nvPr/>
        </p:nvGrpSpPr>
        <p:grpSpPr>
          <a:xfrm>
            <a:off x="5923925" y="1763185"/>
            <a:ext cx="801196" cy="784255"/>
            <a:chOff x="5192677" y="2330880"/>
            <a:chExt cx="507045" cy="466940"/>
          </a:xfrm>
          <a:effectLst>
            <a:reflection blurRad="6350" stA="20000" endPos="35000" dir="5400000" sy="-100000" algn="bl" rotWithShape="0"/>
          </a:effectLst>
        </p:grpSpPr>
        <p:sp>
          <p:nvSpPr>
            <p:cNvPr id="25" name="Freeform 90">
              <a:extLst>
                <a:ext uri="{FF2B5EF4-FFF2-40B4-BE49-F238E27FC236}">
                  <a16:creationId xmlns:a16="http://schemas.microsoft.com/office/drawing/2014/main" id="{914FAB2D-89F9-8E48-BE3E-8D79BBE478AB}"/>
                </a:ext>
              </a:extLst>
            </p:cNvPr>
            <p:cNvSpPr>
              <a:spLocks noEditPoints="1"/>
            </p:cNvSpPr>
            <p:nvPr/>
          </p:nvSpPr>
          <p:spPr bwMode="auto">
            <a:xfrm>
              <a:off x="5233738" y="2522812"/>
              <a:ext cx="424925" cy="186203"/>
            </a:xfrm>
            <a:custGeom>
              <a:avLst/>
              <a:gdLst>
                <a:gd name="T0" fmla="*/ 195 w 445"/>
                <a:gd name="T1" fmla="*/ 195 h 195"/>
                <a:gd name="T2" fmla="*/ 250 w 445"/>
                <a:gd name="T3" fmla="*/ 195 h 195"/>
                <a:gd name="T4" fmla="*/ 250 w 445"/>
                <a:gd name="T5" fmla="*/ 0 h 195"/>
                <a:gd name="T6" fmla="*/ 195 w 445"/>
                <a:gd name="T7" fmla="*/ 0 h 195"/>
                <a:gd name="T8" fmla="*/ 195 w 445"/>
                <a:gd name="T9" fmla="*/ 195 h 195"/>
                <a:gd name="T10" fmla="*/ 98 w 445"/>
                <a:gd name="T11" fmla="*/ 195 h 195"/>
                <a:gd name="T12" fmla="*/ 152 w 445"/>
                <a:gd name="T13" fmla="*/ 195 h 195"/>
                <a:gd name="T14" fmla="*/ 152 w 445"/>
                <a:gd name="T15" fmla="*/ 0 h 195"/>
                <a:gd name="T16" fmla="*/ 98 w 445"/>
                <a:gd name="T17" fmla="*/ 0 h 195"/>
                <a:gd name="T18" fmla="*/ 98 w 445"/>
                <a:gd name="T19" fmla="*/ 195 h 195"/>
                <a:gd name="T20" fmla="*/ 0 w 445"/>
                <a:gd name="T21" fmla="*/ 195 h 195"/>
                <a:gd name="T22" fmla="*/ 55 w 445"/>
                <a:gd name="T23" fmla="*/ 195 h 195"/>
                <a:gd name="T24" fmla="*/ 55 w 445"/>
                <a:gd name="T25" fmla="*/ 0 h 195"/>
                <a:gd name="T26" fmla="*/ 0 w 445"/>
                <a:gd name="T27" fmla="*/ 0 h 195"/>
                <a:gd name="T28" fmla="*/ 0 w 445"/>
                <a:gd name="T29" fmla="*/ 195 h 195"/>
                <a:gd name="T30" fmla="*/ 293 w 445"/>
                <a:gd name="T31" fmla="*/ 195 h 195"/>
                <a:gd name="T32" fmla="*/ 347 w 445"/>
                <a:gd name="T33" fmla="*/ 195 h 195"/>
                <a:gd name="T34" fmla="*/ 347 w 445"/>
                <a:gd name="T35" fmla="*/ 0 h 195"/>
                <a:gd name="T36" fmla="*/ 293 w 445"/>
                <a:gd name="T37" fmla="*/ 0 h 195"/>
                <a:gd name="T38" fmla="*/ 293 w 445"/>
                <a:gd name="T39" fmla="*/ 195 h 195"/>
                <a:gd name="T40" fmla="*/ 391 w 445"/>
                <a:gd name="T41" fmla="*/ 0 h 195"/>
                <a:gd name="T42" fmla="*/ 391 w 445"/>
                <a:gd name="T43" fmla="*/ 195 h 195"/>
                <a:gd name="T44" fmla="*/ 445 w 445"/>
                <a:gd name="T45" fmla="*/ 195 h 195"/>
                <a:gd name="T46" fmla="*/ 445 w 445"/>
                <a:gd name="T47" fmla="*/ 0 h 195"/>
                <a:gd name="T48" fmla="*/ 391 w 445"/>
                <a:gd name="T4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195">
                  <a:moveTo>
                    <a:pt x="195" y="195"/>
                  </a:moveTo>
                  <a:lnTo>
                    <a:pt x="250" y="195"/>
                  </a:lnTo>
                  <a:lnTo>
                    <a:pt x="250" y="0"/>
                  </a:lnTo>
                  <a:lnTo>
                    <a:pt x="195" y="0"/>
                  </a:lnTo>
                  <a:lnTo>
                    <a:pt x="195" y="195"/>
                  </a:lnTo>
                  <a:close/>
                  <a:moveTo>
                    <a:pt x="98" y="195"/>
                  </a:moveTo>
                  <a:lnTo>
                    <a:pt x="152" y="195"/>
                  </a:lnTo>
                  <a:lnTo>
                    <a:pt x="152" y="0"/>
                  </a:lnTo>
                  <a:lnTo>
                    <a:pt x="98" y="0"/>
                  </a:lnTo>
                  <a:lnTo>
                    <a:pt x="98" y="195"/>
                  </a:lnTo>
                  <a:close/>
                  <a:moveTo>
                    <a:pt x="0" y="195"/>
                  </a:moveTo>
                  <a:lnTo>
                    <a:pt x="55" y="195"/>
                  </a:lnTo>
                  <a:lnTo>
                    <a:pt x="55" y="0"/>
                  </a:lnTo>
                  <a:lnTo>
                    <a:pt x="0" y="0"/>
                  </a:lnTo>
                  <a:lnTo>
                    <a:pt x="0" y="195"/>
                  </a:lnTo>
                  <a:close/>
                  <a:moveTo>
                    <a:pt x="293" y="195"/>
                  </a:moveTo>
                  <a:lnTo>
                    <a:pt x="347" y="195"/>
                  </a:lnTo>
                  <a:lnTo>
                    <a:pt x="347" y="0"/>
                  </a:lnTo>
                  <a:lnTo>
                    <a:pt x="293" y="0"/>
                  </a:lnTo>
                  <a:lnTo>
                    <a:pt x="293" y="195"/>
                  </a:lnTo>
                  <a:close/>
                  <a:moveTo>
                    <a:pt x="391" y="0"/>
                  </a:moveTo>
                  <a:lnTo>
                    <a:pt x="391" y="195"/>
                  </a:lnTo>
                  <a:lnTo>
                    <a:pt x="445" y="195"/>
                  </a:lnTo>
                  <a:lnTo>
                    <a:pt x="445" y="0"/>
                  </a:lnTo>
                  <a:lnTo>
                    <a:pt x="39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91">
              <a:extLst>
                <a:ext uri="{FF2B5EF4-FFF2-40B4-BE49-F238E27FC236}">
                  <a16:creationId xmlns:a16="http://schemas.microsoft.com/office/drawing/2014/main" id="{A7CFA741-A8FE-C345-8A20-54CD0BCC74C2}"/>
                </a:ext>
              </a:extLst>
            </p:cNvPr>
            <p:cNvSpPr>
              <a:spLocks noEditPoints="1"/>
            </p:cNvSpPr>
            <p:nvPr/>
          </p:nvSpPr>
          <p:spPr bwMode="auto">
            <a:xfrm>
              <a:off x="5192677" y="2330880"/>
              <a:ext cx="507045" cy="466940"/>
            </a:xfrm>
            <a:custGeom>
              <a:avLst/>
              <a:gdLst>
                <a:gd name="T0" fmla="*/ 288 w 294"/>
                <a:gd name="T1" fmla="*/ 259 h 272"/>
                <a:gd name="T2" fmla="*/ 288 w 294"/>
                <a:gd name="T3" fmla="*/ 225 h 272"/>
                <a:gd name="T4" fmla="*/ 6 w 294"/>
                <a:gd name="T5" fmla="*/ 225 h 272"/>
                <a:gd name="T6" fmla="*/ 6 w 294"/>
                <a:gd name="T7" fmla="*/ 259 h 272"/>
                <a:gd name="T8" fmla="*/ 0 w 294"/>
                <a:gd name="T9" fmla="*/ 259 h 272"/>
                <a:gd name="T10" fmla="*/ 0 w 294"/>
                <a:gd name="T11" fmla="*/ 272 h 272"/>
                <a:gd name="T12" fmla="*/ 294 w 294"/>
                <a:gd name="T13" fmla="*/ 272 h 272"/>
                <a:gd name="T14" fmla="*/ 294 w 294"/>
                <a:gd name="T15" fmla="*/ 259 h 272"/>
                <a:gd name="T16" fmla="*/ 288 w 294"/>
                <a:gd name="T17" fmla="*/ 259 h 272"/>
                <a:gd name="T18" fmla="*/ 8 w 294"/>
                <a:gd name="T19" fmla="*/ 93 h 272"/>
                <a:gd name="T20" fmla="*/ 12 w 294"/>
                <a:gd name="T21" fmla="*/ 93 h 272"/>
                <a:gd name="T22" fmla="*/ 12 w 294"/>
                <a:gd name="T23" fmla="*/ 107 h 272"/>
                <a:gd name="T24" fmla="*/ 281 w 294"/>
                <a:gd name="T25" fmla="*/ 107 h 272"/>
                <a:gd name="T26" fmla="*/ 281 w 294"/>
                <a:gd name="T27" fmla="*/ 93 h 272"/>
                <a:gd name="T28" fmla="*/ 285 w 294"/>
                <a:gd name="T29" fmla="*/ 93 h 272"/>
                <a:gd name="T30" fmla="*/ 285 w 294"/>
                <a:gd name="T31" fmla="*/ 91 h 272"/>
                <a:gd name="T32" fmla="*/ 292 w 294"/>
                <a:gd name="T33" fmla="*/ 91 h 272"/>
                <a:gd name="T34" fmla="*/ 292 w 294"/>
                <a:gd name="T35" fmla="*/ 85 h 272"/>
                <a:gd name="T36" fmla="*/ 261 w 294"/>
                <a:gd name="T37" fmla="*/ 85 h 272"/>
                <a:gd name="T38" fmla="*/ 261 w 294"/>
                <a:gd name="T39" fmla="*/ 58 h 272"/>
                <a:gd name="T40" fmla="*/ 267 w 294"/>
                <a:gd name="T41" fmla="*/ 61 h 272"/>
                <a:gd name="T42" fmla="*/ 268 w 294"/>
                <a:gd name="T43" fmla="*/ 53 h 272"/>
                <a:gd name="T44" fmla="*/ 147 w 294"/>
                <a:gd name="T45" fmla="*/ 0 h 272"/>
                <a:gd name="T46" fmla="*/ 26 w 294"/>
                <a:gd name="T47" fmla="*/ 53 h 272"/>
                <a:gd name="T48" fmla="*/ 27 w 294"/>
                <a:gd name="T49" fmla="*/ 61 h 272"/>
                <a:gd name="T50" fmla="*/ 33 w 294"/>
                <a:gd name="T51" fmla="*/ 58 h 272"/>
                <a:gd name="T52" fmla="*/ 33 w 294"/>
                <a:gd name="T53" fmla="*/ 85 h 272"/>
                <a:gd name="T54" fmla="*/ 2 w 294"/>
                <a:gd name="T55" fmla="*/ 85 h 272"/>
                <a:gd name="T56" fmla="*/ 2 w 294"/>
                <a:gd name="T57" fmla="*/ 91 h 272"/>
                <a:gd name="T58" fmla="*/ 8 w 294"/>
                <a:gd name="T59" fmla="*/ 91 h 272"/>
                <a:gd name="T60" fmla="*/ 8 w 294"/>
                <a:gd name="T61" fmla="*/ 93 h 272"/>
                <a:gd name="T62" fmla="*/ 147 w 294"/>
                <a:gd name="T63" fmla="*/ 32 h 272"/>
                <a:gd name="T64" fmla="*/ 169 w 294"/>
                <a:gd name="T65" fmla="*/ 54 h 272"/>
                <a:gd name="T66" fmla="*/ 147 w 294"/>
                <a:gd name="T67" fmla="*/ 76 h 272"/>
                <a:gd name="T68" fmla="*/ 125 w 294"/>
                <a:gd name="T69" fmla="*/ 54 h 272"/>
                <a:gd name="T70" fmla="*/ 147 w 294"/>
                <a:gd name="T71" fmla="*/ 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4" h="272">
                  <a:moveTo>
                    <a:pt x="288" y="259"/>
                  </a:moveTo>
                  <a:cubicBezTo>
                    <a:pt x="288" y="225"/>
                    <a:pt x="288" y="225"/>
                    <a:pt x="288" y="225"/>
                  </a:cubicBezTo>
                  <a:cubicBezTo>
                    <a:pt x="6" y="225"/>
                    <a:pt x="6" y="225"/>
                    <a:pt x="6" y="225"/>
                  </a:cubicBezTo>
                  <a:cubicBezTo>
                    <a:pt x="6" y="259"/>
                    <a:pt x="6" y="259"/>
                    <a:pt x="6" y="259"/>
                  </a:cubicBezTo>
                  <a:cubicBezTo>
                    <a:pt x="0" y="259"/>
                    <a:pt x="0" y="259"/>
                    <a:pt x="0" y="259"/>
                  </a:cubicBezTo>
                  <a:cubicBezTo>
                    <a:pt x="0" y="272"/>
                    <a:pt x="0" y="272"/>
                    <a:pt x="0" y="272"/>
                  </a:cubicBezTo>
                  <a:cubicBezTo>
                    <a:pt x="294" y="272"/>
                    <a:pt x="294" y="272"/>
                    <a:pt x="294" y="272"/>
                  </a:cubicBezTo>
                  <a:cubicBezTo>
                    <a:pt x="294" y="259"/>
                    <a:pt x="294" y="259"/>
                    <a:pt x="294" y="259"/>
                  </a:cubicBezTo>
                  <a:lnTo>
                    <a:pt x="288" y="259"/>
                  </a:lnTo>
                  <a:close/>
                  <a:moveTo>
                    <a:pt x="8" y="93"/>
                  </a:moveTo>
                  <a:cubicBezTo>
                    <a:pt x="12" y="93"/>
                    <a:pt x="12" y="93"/>
                    <a:pt x="12" y="93"/>
                  </a:cubicBezTo>
                  <a:cubicBezTo>
                    <a:pt x="12" y="107"/>
                    <a:pt x="12" y="107"/>
                    <a:pt x="12" y="107"/>
                  </a:cubicBezTo>
                  <a:cubicBezTo>
                    <a:pt x="281" y="107"/>
                    <a:pt x="281" y="107"/>
                    <a:pt x="281" y="107"/>
                  </a:cubicBezTo>
                  <a:cubicBezTo>
                    <a:pt x="281" y="93"/>
                    <a:pt x="281" y="93"/>
                    <a:pt x="281" y="93"/>
                  </a:cubicBezTo>
                  <a:cubicBezTo>
                    <a:pt x="285" y="93"/>
                    <a:pt x="285" y="93"/>
                    <a:pt x="285" y="93"/>
                  </a:cubicBezTo>
                  <a:cubicBezTo>
                    <a:pt x="285" y="91"/>
                    <a:pt x="285" y="91"/>
                    <a:pt x="285" y="91"/>
                  </a:cubicBezTo>
                  <a:cubicBezTo>
                    <a:pt x="292" y="91"/>
                    <a:pt x="292" y="91"/>
                    <a:pt x="292" y="91"/>
                  </a:cubicBezTo>
                  <a:cubicBezTo>
                    <a:pt x="292" y="85"/>
                    <a:pt x="292" y="85"/>
                    <a:pt x="292" y="85"/>
                  </a:cubicBezTo>
                  <a:cubicBezTo>
                    <a:pt x="261" y="85"/>
                    <a:pt x="261" y="85"/>
                    <a:pt x="261" y="85"/>
                  </a:cubicBezTo>
                  <a:cubicBezTo>
                    <a:pt x="261" y="58"/>
                    <a:pt x="261" y="58"/>
                    <a:pt x="261" y="58"/>
                  </a:cubicBezTo>
                  <a:cubicBezTo>
                    <a:pt x="267" y="61"/>
                    <a:pt x="267" y="61"/>
                    <a:pt x="267" y="61"/>
                  </a:cubicBezTo>
                  <a:cubicBezTo>
                    <a:pt x="268" y="53"/>
                    <a:pt x="268" y="53"/>
                    <a:pt x="268" y="53"/>
                  </a:cubicBezTo>
                  <a:cubicBezTo>
                    <a:pt x="147" y="0"/>
                    <a:pt x="147" y="0"/>
                    <a:pt x="147" y="0"/>
                  </a:cubicBezTo>
                  <a:cubicBezTo>
                    <a:pt x="26" y="53"/>
                    <a:pt x="26" y="53"/>
                    <a:pt x="26" y="53"/>
                  </a:cubicBezTo>
                  <a:cubicBezTo>
                    <a:pt x="27" y="61"/>
                    <a:pt x="27" y="61"/>
                    <a:pt x="27" y="61"/>
                  </a:cubicBezTo>
                  <a:cubicBezTo>
                    <a:pt x="33" y="58"/>
                    <a:pt x="33" y="58"/>
                    <a:pt x="33" y="58"/>
                  </a:cubicBezTo>
                  <a:cubicBezTo>
                    <a:pt x="33" y="85"/>
                    <a:pt x="33" y="85"/>
                    <a:pt x="33" y="85"/>
                  </a:cubicBezTo>
                  <a:cubicBezTo>
                    <a:pt x="2" y="85"/>
                    <a:pt x="2" y="85"/>
                    <a:pt x="2" y="85"/>
                  </a:cubicBezTo>
                  <a:cubicBezTo>
                    <a:pt x="2" y="91"/>
                    <a:pt x="2" y="91"/>
                    <a:pt x="2" y="91"/>
                  </a:cubicBezTo>
                  <a:cubicBezTo>
                    <a:pt x="8" y="91"/>
                    <a:pt x="8" y="91"/>
                    <a:pt x="8" y="91"/>
                  </a:cubicBezTo>
                  <a:lnTo>
                    <a:pt x="8" y="93"/>
                  </a:lnTo>
                  <a:close/>
                  <a:moveTo>
                    <a:pt x="147" y="32"/>
                  </a:moveTo>
                  <a:cubicBezTo>
                    <a:pt x="159" y="32"/>
                    <a:pt x="169" y="42"/>
                    <a:pt x="169" y="54"/>
                  </a:cubicBezTo>
                  <a:cubicBezTo>
                    <a:pt x="169" y="66"/>
                    <a:pt x="159" y="76"/>
                    <a:pt x="147" y="76"/>
                  </a:cubicBezTo>
                  <a:cubicBezTo>
                    <a:pt x="135" y="76"/>
                    <a:pt x="125" y="66"/>
                    <a:pt x="125" y="54"/>
                  </a:cubicBezTo>
                  <a:cubicBezTo>
                    <a:pt x="125" y="42"/>
                    <a:pt x="135" y="32"/>
                    <a:pt x="147" y="32"/>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8" name="Gears with coin">
            <a:extLst>
              <a:ext uri="{FF2B5EF4-FFF2-40B4-BE49-F238E27FC236}">
                <a16:creationId xmlns:a16="http://schemas.microsoft.com/office/drawing/2014/main" id="{76CA331C-1468-654E-B7B6-E058F2CC8A55}"/>
              </a:ext>
            </a:extLst>
          </p:cNvPr>
          <p:cNvGrpSpPr/>
          <p:nvPr/>
        </p:nvGrpSpPr>
        <p:grpSpPr>
          <a:xfrm>
            <a:off x="5884697" y="4174244"/>
            <a:ext cx="775546" cy="885294"/>
            <a:chOff x="6077858" y="5780887"/>
            <a:chExt cx="490812" cy="527098"/>
          </a:xfrm>
          <a:effectLst>
            <a:reflection blurRad="6350" stA="20000" endPos="35000" dir="5400000" sy="-100000" algn="bl" rotWithShape="0"/>
          </a:effectLst>
        </p:grpSpPr>
        <p:sp>
          <p:nvSpPr>
            <p:cNvPr id="23" name="Freeform 98">
              <a:extLst>
                <a:ext uri="{FF2B5EF4-FFF2-40B4-BE49-F238E27FC236}">
                  <a16:creationId xmlns:a16="http://schemas.microsoft.com/office/drawing/2014/main" id="{819DA12D-B6E6-AB4B-B554-F767330B4594}"/>
                </a:ext>
              </a:extLst>
            </p:cNvPr>
            <p:cNvSpPr>
              <a:spLocks noEditPoints="1"/>
            </p:cNvSpPr>
            <p:nvPr/>
          </p:nvSpPr>
          <p:spPr bwMode="auto">
            <a:xfrm>
              <a:off x="6077858" y="5780887"/>
              <a:ext cx="490812" cy="527098"/>
            </a:xfrm>
            <a:custGeom>
              <a:avLst/>
              <a:gdLst>
                <a:gd name="T0" fmla="*/ 64 w 285"/>
                <a:gd name="T1" fmla="*/ 269 h 307"/>
                <a:gd name="T2" fmla="*/ 64 w 285"/>
                <a:gd name="T3" fmla="*/ 257 h 307"/>
                <a:gd name="T4" fmla="*/ 78 w 285"/>
                <a:gd name="T5" fmla="*/ 243 h 307"/>
                <a:gd name="T6" fmla="*/ 118 w 285"/>
                <a:gd name="T7" fmla="*/ 235 h 307"/>
                <a:gd name="T8" fmla="*/ 120 w 285"/>
                <a:gd name="T9" fmla="*/ 215 h 307"/>
                <a:gd name="T10" fmla="*/ 107 w 285"/>
                <a:gd name="T11" fmla="*/ 209 h 307"/>
                <a:gd name="T12" fmla="*/ 98 w 285"/>
                <a:gd name="T13" fmla="*/ 190 h 307"/>
                <a:gd name="T14" fmla="*/ 84 w 285"/>
                <a:gd name="T15" fmla="*/ 192 h 307"/>
                <a:gd name="T16" fmla="*/ 67 w 285"/>
                <a:gd name="T17" fmla="*/ 180 h 307"/>
                <a:gd name="T18" fmla="*/ 56 w 285"/>
                <a:gd name="T19" fmla="*/ 189 h 307"/>
                <a:gd name="T20" fmla="*/ 35 w 285"/>
                <a:gd name="T21" fmla="*/ 187 h 307"/>
                <a:gd name="T22" fmla="*/ 29 w 285"/>
                <a:gd name="T23" fmla="*/ 200 h 307"/>
                <a:gd name="T24" fmla="*/ 11 w 285"/>
                <a:gd name="T25" fmla="*/ 209 h 307"/>
                <a:gd name="T26" fmla="*/ 12 w 285"/>
                <a:gd name="T27" fmla="*/ 223 h 307"/>
                <a:gd name="T28" fmla="*/ 0 w 285"/>
                <a:gd name="T29" fmla="*/ 240 h 307"/>
                <a:gd name="T30" fmla="*/ 9 w 285"/>
                <a:gd name="T31" fmla="*/ 251 h 307"/>
                <a:gd name="T32" fmla="*/ 7 w 285"/>
                <a:gd name="T33" fmla="*/ 272 h 307"/>
                <a:gd name="T34" fmla="*/ 21 w 285"/>
                <a:gd name="T35" fmla="*/ 278 h 307"/>
                <a:gd name="T36" fmla="*/ 29 w 285"/>
                <a:gd name="T37" fmla="*/ 296 h 307"/>
                <a:gd name="T38" fmla="*/ 43 w 285"/>
                <a:gd name="T39" fmla="*/ 295 h 307"/>
                <a:gd name="T40" fmla="*/ 60 w 285"/>
                <a:gd name="T41" fmla="*/ 307 h 307"/>
                <a:gd name="T42" fmla="*/ 72 w 285"/>
                <a:gd name="T43" fmla="*/ 298 h 307"/>
                <a:gd name="T44" fmla="*/ 93 w 285"/>
                <a:gd name="T45" fmla="*/ 300 h 307"/>
                <a:gd name="T46" fmla="*/ 98 w 285"/>
                <a:gd name="T47" fmla="*/ 287 h 307"/>
                <a:gd name="T48" fmla="*/ 117 w 285"/>
                <a:gd name="T49" fmla="*/ 278 h 307"/>
                <a:gd name="T50" fmla="*/ 115 w 285"/>
                <a:gd name="T51" fmla="*/ 264 h 307"/>
                <a:gd name="T52" fmla="*/ 127 w 285"/>
                <a:gd name="T53" fmla="*/ 247 h 307"/>
                <a:gd name="T54" fmla="*/ 64 w 285"/>
                <a:gd name="T55" fmla="*/ 284 h 307"/>
                <a:gd name="T56" fmla="*/ 104 w 285"/>
                <a:gd name="T57" fmla="*/ 243 h 307"/>
                <a:gd name="T58" fmla="*/ 270 w 285"/>
                <a:gd name="T59" fmla="*/ 96 h 307"/>
                <a:gd name="T60" fmla="*/ 273 w 285"/>
                <a:gd name="T61" fmla="*/ 60 h 307"/>
                <a:gd name="T62" fmla="*/ 250 w 285"/>
                <a:gd name="T63" fmla="*/ 50 h 307"/>
                <a:gd name="T64" fmla="*/ 235 w 285"/>
                <a:gd name="T65" fmla="*/ 18 h 307"/>
                <a:gd name="T66" fmla="*/ 210 w 285"/>
                <a:gd name="T67" fmla="*/ 21 h 307"/>
                <a:gd name="T68" fmla="*/ 181 w 285"/>
                <a:gd name="T69" fmla="*/ 0 h 307"/>
                <a:gd name="T70" fmla="*/ 161 w 285"/>
                <a:gd name="T71" fmla="*/ 15 h 307"/>
                <a:gd name="T72" fmla="*/ 125 w 285"/>
                <a:gd name="T73" fmla="*/ 12 h 307"/>
                <a:gd name="T74" fmla="*/ 116 w 285"/>
                <a:gd name="T75" fmla="*/ 35 h 307"/>
                <a:gd name="T76" fmla="*/ 83 w 285"/>
                <a:gd name="T77" fmla="*/ 50 h 307"/>
                <a:gd name="T78" fmla="*/ 86 w 285"/>
                <a:gd name="T79" fmla="*/ 75 h 307"/>
                <a:gd name="T80" fmla="*/ 65 w 285"/>
                <a:gd name="T81" fmla="*/ 104 h 307"/>
                <a:gd name="T82" fmla="*/ 81 w 285"/>
                <a:gd name="T83" fmla="*/ 124 h 307"/>
                <a:gd name="T84" fmla="*/ 77 w 285"/>
                <a:gd name="T85" fmla="*/ 160 h 307"/>
                <a:gd name="T86" fmla="*/ 100 w 285"/>
                <a:gd name="T87" fmla="*/ 169 h 307"/>
                <a:gd name="T88" fmla="*/ 115 w 285"/>
                <a:gd name="T89" fmla="*/ 202 h 307"/>
                <a:gd name="T90" fmla="*/ 140 w 285"/>
                <a:gd name="T91" fmla="*/ 199 h 307"/>
                <a:gd name="T92" fmla="*/ 169 w 285"/>
                <a:gd name="T93" fmla="*/ 220 h 307"/>
                <a:gd name="T94" fmla="*/ 189 w 285"/>
                <a:gd name="T95" fmla="*/ 204 h 307"/>
                <a:gd name="T96" fmla="*/ 225 w 285"/>
                <a:gd name="T97" fmla="*/ 208 h 307"/>
                <a:gd name="T98" fmla="*/ 235 w 285"/>
                <a:gd name="T99" fmla="*/ 185 h 307"/>
                <a:gd name="T100" fmla="*/ 267 w 285"/>
                <a:gd name="T101" fmla="*/ 170 h 307"/>
                <a:gd name="T102" fmla="*/ 264 w 285"/>
                <a:gd name="T103" fmla="*/ 145 h 307"/>
                <a:gd name="T104" fmla="*/ 285 w 285"/>
                <a:gd name="T105" fmla="*/ 116 h 307"/>
                <a:gd name="T106" fmla="*/ 175 w 285"/>
                <a:gd name="T107" fmla="*/ 191 h 307"/>
                <a:gd name="T108" fmla="*/ 256 w 285"/>
                <a:gd name="T109" fmla="*/ 1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5" h="307">
                  <a:moveTo>
                    <a:pt x="64" y="217"/>
                  </a:moveTo>
                  <a:cubicBezTo>
                    <a:pt x="49" y="217"/>
                    <a:pt x="38" y="229"/>
                    <a:pt x="38" y="243"/>
                  </a:cubicBezTo>
                  <a:cubicBezTo>
                    <a:pt x="38" y="258"/>
                    <a:pt x="49" y="269"/>
                    <a:pt x="64" y="269"/>
                  </a:cubicBezTo>
                  <a:cubicBezTo>
                    <a:pt x="78" y="269"/>
                    <a:pt x="90" y="258"/>
                    <a:pt x="90" y="243"/>
                  </a:cubicBezTo>
                  <a:cubicBezTo>
                    <a:pt x="90" y="229"/>
                    <a:pt x="78" y="217"/>
                    <a:pt x="64" y="217"/>
                  </a:cubicBezTo>
                  <a:close/>
                  <a:moveTo>
                    <a:pt x="64" y="257"/>
                  </a:moveTo>
                  <a:cubicBezTo>
                    <a:pt x="56" y="257"/>
                    <a:pt x="50" y="251"/>
                    <a:pt x="50" y="243"/>
                  </a:cubicBezTo>
                  <a:cubicBezTo>
                    <a:pt x="50" y="236"/>
                    <a:pt x="56" y="229"/>
                    <a:pt x="64" y="229"/>
                  </a:cubicBezTo>
                  <a:cubicBezTo>
                    <a:pt x="72" y="229"/>
                    <a:pt x="78" y="236"/>
                    <a:pt x="78" y="243"/>
                  </a:cubicBezTo>
                  <a:cubicBezTo>
                    <a:pt x="78" y="251"/>
                    <a:pt x="72" y="257"/>
                    <a:pt x="64" y="257"/>
                  </a:cubicBezTo>
                  <a:close/>
                  <a:moveTo>
                    <a:pt x="122" y="235"/>
                  </a:moveTo>
                  <a:cubicBezTo>
                    <a:pt x="118" y="235"/>
                    <a:pt x="118" y="235"/>
                    <a:pt x="118" y="235"/>
                  </a:cubicBezTo>
                  <a:cubicBezTo>
                    <a:pt x="118" y="231"/>
                    <a:pt x="117" y="227"/>
                    <a:pt x="115" y="223"/>
                  </a:cubicBezTo>
                  <a:cubicBezTo>
                    <a:pt x="118" y="221"/>
                    <a:pt x="118" y="221"/>
                    <a:pt x="118" y="221"/>
                  </a:cubicBezTo>
                  <a:cubicBezTo>
                    <a:pt x="121" y="220"/>
                    <a:pt x="122" y="217"/>
                    <a:pt x="120" y="215"/>
                  </a:cubicBezTo>
                  <a:cubicBezTo>
                    <a:pt x="117" y="209"/>
                    <a:pt x="117" y="209"/>
                    <a:pt x="117" y="209"/>
                  </a:cubicBezTo>
                  <a:cubicBezTo>
                    <a:pt x="116" y="207"/>
                    <a:pt x="113" y="206"/>
                    <a:pt x="110" y="207"/>
                  </a:cubicBezTo>
                  <a:cubicBezTo>
                    <a:pt x="107" y="209"/>
                    <a:pt x="107" y="209"/>
                    <a:pt x="107" y="209"/>
                  </a:cubicBezTo>
                  <a:cubicBezTo>
                    <a:pt x="104" y="206"/>
                    <a:pt x="101" y="203"/>
                    <a:pt x="98" y="200"/>
                  </a:cubicBezTo>
                  <a:cubicBezTo>
                    <a:pt x="100" y="197"/>
                    <a:pt x="100" y="197"/>
                    <a:pt x="100" y="197"/>
                  </a:cubicBezTo>
                  <a:cubicBezTo>
                    <a:pt x="101" y="194"/>
                    <a:pt x="101" y="192"/>
                    <a:pt x="98" y="190"/>
                  </a:cubicBezTo>
                  <a:cubicBezTo>
                    <a:pt x="93" y="187"/>
                    <a:pt x="93" y="187"/>
                    <a:pt x="93" y="187"/>
                  </a:cubicBezTo>
                  <a:cubicBezTo>
                    <a:pt x="90" y="186"/>
                    <a:pt x="87" y="186"/>
                    <a:pt x="86" y="189"/>
                  </a:cubicBezTo>
                  <a:cubicBezTo>
                    <a:pt x="84" y="192"/>
                    <a:pt x="84" y="192"/>
                    <a:pt x="84" y="192"/>
                  </a:cubicBezTo>
                  <a:cubicBezTo>
                    <a:pt x="80" y="191"/>
                    <a:pt x="76" y="189"/>
                    <a:pt x="72" y="189"/>
                  </a:cubicBezTo>
                  <a:cubicBezTo>
                    <a:pt x="72" y="185"/>
                    <a:pt x="72" y="185"/>
                    <a:pt x="72" y="185"/>
                  </a:cubicBezTo>
                  <a:cubicBezTo>
                    <a:pt x="72" y="182"/>
                    <a:pt x="70" y="180"/>
                    <a:pt x="67" y="180"/>
                  </a:cubicBezTo>
                  <a:cubicBezTo>
                    <a:pt x="60" y="180"/>
                    <a:pt x="60" y="180"/>
                    <a:pt x="60" y="180"/>
                  </a:cubicBezTo>
                  <a:cubicBezTo>
                    <a:pt x="58" y="180"/>
                    <a:pt x="56" y="182"/>
                    <a:pt x="56" y="185"/>
                  </a:cubicBezTo>
                  <a:cubicBezTo>
                    <a:pt x="56" y="189"/>
                    <a:pt x="56" y="189"/>
                    <a:pt x="56" y="189"/>
                  </a:cubicBezTo>
                  <a:cubicBezTo>
                    <a:pt x="51" y="189"/>
                    <a:pt x="47" y="191"/>
                    <a:pt x="43" y="192"/>
                  </a:cubicBezTo>
                  <a:cubicBezTo>
                    <a:pt x="42" y="189"/>
                    <a:pt x="42" y="189"/>
                    <a:pt x="42" y="189"/>
                  </a:cubicBezTo>
                  <a:cubicBezTo>
                    <a:pt x="40" y="186"/>
                    <a:pt x="37" y="186"/>
                    <a:pt x="35" y="187"/>
                  </a:cubicBezTo>
                  <a:cubicBezTo>
                    <a:pt x="29" y="190"/>
                    <a:pt x="29" y="190"/>
                    <a:pt x="29" y="190"/>
                  </a:cubicBezTo>
                  <a:cubicBezTo>
                    <a:pt x="27" y="192"/>
                    <a:pt x="26" y="194"/>
                    <a:pt x="27" y="197"/>
                  </a:cubicBezTo>
                  <a:cubicBezTo>
                    <a:pt x="29" y="200"/>
                    <a:pt x="29" y="200"/>
                    <a:pt x="29" y="200"/>
                  </a:cubicBezTo>
                  <a:cubicBezTo>
                    <a:pt x="26" y="203"/>
                    <a:pt x="23" y="206"/>
                    <a:pt x="21" y="209"/>
                  </a:cubicBezTo>
                  <a:cubicBezTo>
                    <a:pt x="17" y="207"/>
                    <a:pt x="17" y="207"/>
                    <a:pt x="17" y="207"/>
                  </a:cubicBezTo>
                  <a:cubicBezTo>
                    <a:pt x="15" y="206"/>
                    <a:pt x="12" y="207"/>
                    <a:pt x="11" y="209"/>
                  </a:cubicBezTo>
                  <a:cubicBezTo>
                    <a:pt x="7" y="215"/>
                    <a:pt x="7" y="215"/>
                    <a:pt x="7" y="215"/>
                  </a:cubicBezTo>
                  <a:cubicBezTo>
                    <a:pt x="6" y="217"/>
                    <a:pt x="7" y="220"/>
                    <a:pt x="9" y="221"/>
                  </a:cubicBezTo>
                  <a:cubicBezTo>
                    <a:pt x="12" y="223"/>
                    <a:pt x="12" y="223"/>
                    <a:pt x="12" y="223"/>
                  </a:cubicBezTo>
                  <a:cubicBezTo>
                    <a:pt x="11" y="227"/>
                    <a:pt x="10" y="231"/>
                    <a:pt x="9" y="235"/>
                  </a:cubicBezTo>
                  <a:cubicBezTo>
                    <a:pt x="5" y="235"/>
                    <a:pt x="5" y="235"/>
                    <a:pt x="5" y="235"/>
                  </a:cubicBezTo>
                  <a:cubicBezTo>
                    <a:pt x="3" y="235"/>
                    <a:pt x="0" y="237"/>
                    <a:pt x="0" y="240"/>
                  </a:cubicBezTo>
                  <a:cubicBezTo>
                    <a:pt x="0" y="247"/>
                    <a:pt x="0" y="247"/>
                    <a:pt x="0" y="247"/>
                  </a:cubicBezTo>
                  <a:cubicBezTo>
                    <a:pt x="0" y="249"/>
                    <a:pt x="3" y="251"/>
                    <a:pt x="5" y="251"/>
                  </a:cubicBezTo>
                  <a:cubicBezTo>
                    <a:pt x="9" y="251"/>
                    <a:pt x="9" y="251"/>
                    <a:pt x="9" y="251"/>
                  </a:cubicBezTo>
                  <a:cubicBezTo>
                    <a:pt x="10" y="256"/>
                    <a:pt x="11" y="260"/>
                    <a:pt x="12" y="264"/>
                  </a:cubicBezTo>
                  <a:cubicBezTo>
                    <a:pt x="9" y="266"/>
                    <a:pt x="9" y="266"/>
                    <a:pt x="9" y="266"/>
                  </a:cubicBezTo>
                  <a:cubicBezTo>
                    <a:pt x="7" y="267"/>
                    <a:pt x="6" y="270"/>
                    <a:pt x="7" y="272"/>
                  </a:cubicBezTo>
                  <a:cubicBezTo>
                    <a:pt x="11" y="278"/>
                    <a:pt x="11" y="278"/>
                    <a:pt x="11" y="278"/>
                  </a:cubicBezTo>
                  <a:cubicBezTo>
                    <a:pt x="12" y="280"/>
                    <a:pt x="15" y="281"/>
                    <a:pt x="17" y="280"/>
                  </a:cubicBezTo>
                  <a:cubicBezTo>
                    <a:pt x="21" y="278"/>
                    <a:pt x="21" y="278"/>
                    <a:pt x="21" y="278"/>
                  </a:cubicBezTo>
                  <a:cubicBezTo>
                    <a:pt x="23" y="281"/>
                    <a:pt x="26" y="284"/>
                    <a:pt x="29" y="287"/>
                  </a:cubicBezTo>
                  <a:cubicBezTo>
                    <a:pt x="27" y="290"/>
                    <a:pt x="27" y="290"/>
                    <a:pt x="27" y="290"/>
                  </a:cubicBezTo>
                  <a:cubicBezTo>
                    <a:pt x="26" y="292"/>
                    <a:pt x="27" y="295"/>
                    <a:pt x="29" y="296"/>
                  </a:cubicBezTo>
                  <a:cubicBezTo>
                    <a:pt x="35" y="300"/>
                    <a:pt x="35" y="300"/>
                    <a:pt x="35" y="300"/>
                  </a:cubicBezTo>
                  <a:cubicBezTo>
                    <a:pt x="37" y="301"/>
                    <a:pt x="40" y="300"/>
                    <a:pt x="42" y="298"/>
                  </a:cubicBezTo>
                  <a:cubicBezTo>
                    <a:pt x="43" y="295"/>
                    <a:pt x="43" y="295"/>
                    <a:pt x="43" y="295"/>
                  </a:cubicBezTo>
                  <a:cubicBezTo>
                    <a:pt x="47" y="296"/>
                    <a:pt x="51" y="297"/>
                    <a:pt x="56" y="298"/>
                  </a:cubicBezTo>
                  <a:cubicBezTo>
                    <a:pt x="56" y="302"/>
                    <a:pt x="56" y="302"/>
                    <a:pt x="56" y="302"/>
                  </a:cubicBezTo>
                  <a:cubicBezTo>
                    <a:pt x="56" y="304"/>
                    <a:pt x="58" y="307"/>
                    <a:pt x="60" y="307"/>
                  </a:cubicBezTo>
                  <a:cubicBezTo>
                    <a:pt x="67" y="307"/>
                    <a:pt x="67" y="307"/>
                    <a:pt x="67" y="307"/>
                  </a:cubicBezTo>
                  <a:cubicBezTo>
                    <a:pt x="70" y="307"/>
                    <a:pt x="72" y="304"/>
                    <a:pt x="72" y="302"/>
                  </a:cubicBezTo>
                  <a:cubicBezTo>
                    <a:pt x="72" y="298"/>
                    <a:pt x="72" y="298"/>
                    <a:pt x="72" y="298"/>
                  </a:cubicBezTo>
                  <a:cubicBezTo>
                    <a:pt x="76" y="297"/>
                    <a:pt x="80" y="296"/>
                    <a:pt x="84" y="295"/>
                  </a:cubicBezTo>
                  <a:cubicBezTo>
                    <a:pt x="86" y="298"/>
                    <a:pt x="86" y="298"/>
                    <a:pt x="86" y="298"/>
                  </a:cubicBezTo>
                  <a:cubicBezTo>
                    <a:pt x="87" y="300"/>
                    <a:pt x="90" y="301"/>
                    <a:pt x="93" y="300"/>
                  </a:cubicBezTo>
                  <a:cubicBezTo>
                    <a:pt x="98" y="296"/>
                    <a:pt x="98" y="296"/>
                    <a:pt x="98" y="296"/>
                  </a:cubicBezTo>
                  <a:cubicBezTo>
                    <a:pt x="101" y="295"/>
                    <a:pt x="101" y="292"/>
                    <a:pt x="100" y="290"/>
                  </a:cubicBezTo>
                  <a:cubicBezTo>
                    <a:pt x="98" y="287"/>
                    <a:pt x="98" y="287"/>
                    <a:pt x="98" y="287"/>
                  </a:cubicBezTo>
                  <a:cubicBezTo>
                    <a:pt x="101" y="284"/>
                    <a:pt x="104" y="281"/>
                    <a:pt x="107" y="278"/>
                  </a:cubicBezTo>
                  <a:cubicBezTo>
                    <a:pt x="110" y="280"/>
                    <a:pt x="110" y="280"/>
                    <a:pt x="110" y="280"/>
                  </a:cubicBezTo>
                  <a:cubicBezTo>
                    <a:pt x="113" y="281"/>
                    <a:pt x="116" y="280"/>
                    <a:pt x="117" y="278"/>
                  </a:cubicBezTo>
                  <a:cubicBezTo>
                    <a:pt x="120" y="272"/>
                    <a:pt x="120" y="272"/>
                    <a:pt x="120" y="272"/>
                  </a:cubicBezTo>
                  <a:cubicBezTo>
                    <a:pt x="122" y="270"/>
                    <a:pt x="121" y="267"/>
                    <a:pt x="118" y="266"/>
                  </a:cubicBezTo>
                  <a:cubicBezTo>
                    <a:pt x="115" y="264"/>
                    <a:pt x="115" y="264"/>
                    <a:pt x="115" y="264"/>
                  </a:cubicBezTo>
                  <a:cubicBezTo>
                    <a:pt x="117" y="260"/>
                    <a:pt x="118" y="256"/>
                    <a:pt x="118" y="251"/>
                  </a:cubicBezTo>
                  <a:cubicBezTo>
                    <a:pt x="122" y="251"/>
                    <a:pt x="122" y="251"/>
                    <a:pt x="122" y="251"/>
                  </a:cubicBezTo>
                  <a:cubicBezTo>
                    <a:pt x="125" y="251"/>
                    <a:pt x="127" y="249"/>
                    <a:pt x="127" y="247"/>
                  </a:cubicBezTo>
                  <a:cubicBezTo>
                    <a:pt x="127" y="240"/>
                    <a:pt x="127" y="240"/>
                    <a:pt x="127" y="240"/>
                  </a:cubicBezTo>
                  <a:cubicBezTo>
                    <a:pt x="127" y="237"/>
                    <a:pt x="125" y="235"/>
                    <a:pt x="122" y="235"/>
                  </a:cubicBezTo>
                  <a:close/>
                  <a:moveTo>
                    <a:pt x="64" y="284"/>
                  </a:moveTo>
                  <a:cubicBezTo>
                    <a:pt x="41" y="284"/>
                    <a:pt x="23" y="266"/>
                    <a:pt x="23" y="243"/>
                  </a:cubicBezTo>
                  <a:cubicBezTo>
                    <a:pt x="23" y="221"/>
                    <a:pt x="41" y="203"/>
                    <a:pt x="64" y="203"/>
                  </a:cubicBezTo>
                  <a:cubicBezTo>
                    <a:pt x="86" y="203"/>
                    <a:pt x="104" y="221"/>
                    <a:pt x="104" y="243"/>
                  </a:cubicBezTo>
                  <a:cubicBezTo>
                    <a:pt x="104" y="266"/>
                    <a:pt x="86" y="284"/>
                    <a:pt x="64" y="284"/>
                  </a:cubicBezTo>
                  <a:close/>
                  <a:moveTo>
                    <a:pt x="277" y="96"/>
                  </a:moveTo>
                  <a:cubicBezTo>
                    <a:pt x="270" y="96"/>
                    <a:pt x="270" y="96"/>
                    <a:pt x="270" y="96"/>
                  </a:cubicBezTo>
                  <a:cubicBezTo>
                    <a:pt x="269" y="88"/>
                    <a:pt x="267" y="81"/>
                    <a:pt x="264" y="75"/>
                  </a:cubicBezTo>
                  <a:cubicBezTo>
                    <a:pt x="270" y="71"/>
                    <a:pt x="270" y="71"/>
                    <a:pt x="270" y="71"/>
                  </a:cubicBezTo>
                  <a:cubicBezTo>
                    <a:pt x="274" y="69"/>
                    <a:pt x="275" y="64"/>
                    <a:pt x="273" y="60"/>
                  </a:cubicBezTo>
                  <a:cubicBezTo>
                    <a:pt x="267" y="50"/>
                    <a:pt x="267" y="50"/>
                    <a:pt x="267" y="50"/>
                  </a:cubicBezTo>
                  <a:cubicBezTo>
                    <a:pt x="265" y="46"/>
                    <a:pt x="260" y="45"/>
                    <a:pt x="256" y="47"/>
                  </a:cubicBezTo>
                  <a:cubicBezTo>
                    <a:pt x="250" y="50"/>
                    <a:pt x="250" y="50"/>
                    <a:pt x="250" y="50"/>
                  </a:cubicBezTo>
                  <a:cubicBezTo>
                    <a:pt x="245" y="45"/>
                    <a:pt x="240" y="40"/>
                    <a:pt x="235" y="35"/>
                  </a:cubicBezTo>
                  <a:cubicBezTo>
                    <a:pt x="238" y="29"/>
                    <a:pt x="238" y="29"/>
                    <a:pt x="238" y="29"/>
                  </a:cubicBezTo>
                  <a:cubicBezTo>
                    <a:pt x="240" y="25"/>
                    <a:pt x="239" y="20"/>
                    <a:pt x="235" y="18"/>
                  </a:cubicBezTo>
                  <a:cubicBezTo>
                    <a:pt x="225" y="12"/>
                    <a:pt x="225" y="12"/>
                    <a:pt x="225" y="12"/>
                  </a:cubicBezTo>
                  <a:cubicBezTo>
                    <a:pt x="221" y="10"/>
                    <a:pt x="216" y="11"/>
                    <a:pt x="214" y="15"/>
                  </a:cubicBezTo>
                  <a:cubicBezTo>
                    <a:pt x="210" y="21"/>
                    <a:pt x="210" y="21"/>
                    <a:pt x="210" y="21"/>
                  </a:cubicBezTo>
                  <a:cubicBezTo>
                    <a:pt x="204" y="18"/>
                    <a:pt x="196" y="16"/>
                    <a:pt x="189" y="15"/>
                  </a:cubicBezTo>
                  <a:cubicBezTo>
                    <a:pt x="189" y="8"/>
                    <a:pt x="189" y="8"/>
                    <a:pt x="189" y="8"/>
                  </a:cubicBezTo>
                  <a:cubicBezTo>
                    <a:pt x="189" y="4"/>
                    <a:pt x="185" y="0"/>
                    <a:pt x="181" y="0"/>
                  </a:cubicBezTo>
                  <a:cubicBezTo>
                    <a:pt x="169" y="0"/>
                    <a:pt x="169" y="0"/>
                    <a:pt x="169" y="0"/>
                  </a:cubicBezTo>
                  <a:cubicBezTo>
                    <a:pt x="165" y="0"/>
                    <a:pt x="161" y="4"/>
                    <a:pt x="161" y="8"/>
                  </a:cubicBezTo>
                  <a:cubicBezTo>
                    <a:pt x="161" y="15"/>
                    <a:pt x="161" y="15"/>
                    <a:pt x="161" y="15"/>
                  </a:cubicBezTo>
                  <a:cubicBezTo>
                    <a:pt x="154" y="16"/>
                    <a:pt x="147" y="18"/>
                    <a:pt x="140" y="21"/>
                  </a:cubicBezTo>
                  <a:cubicBezTo>
                    <a:pt x="137" y="15"/>
                    <a:pt x="137" y="15"/>
                    <a:pt x="137" y="15"/>
                  </a:cubicBezTo>
                  <a:cubicBezTo>
                    <a:pt x="134" y="11"/>
                    <a:pt x="129" y="10"/>
                    <a:pt x="125" y="12"/>
                  </a:cubicBezTo>
                  <a:cubicBezTo>
                    <a:pt x="115" y="18"/>
                    <a:pt x="115" y="18"/>
                    <a:pt x="115" y="18"/>
                  </a:cubicBezTo>
                  <a:cubicBezTo>
                    <a:pt x="111" y="20"/>
                    <a:pt x="110" y="25"/>
                    <a:pt x="112" y="29"/>
                  </a:cubicBezTo>
                  <a:cubicBezTo>
                    <a:pt x="116" y="35"/>
                    <a:pt x="116" y="35"/>
                    <a:pt x="116" y="35"/>
                  </a:cubicBezTo>
                  <a:cubicBezTo>
                    <a:pt x="110" y="40"/>
                    <a:pt x="105" y="45"/>
                    <a:pt x="100" y="50"/>
                  </a:cubicBezTo>
                  <a:cubicBezTo>
                    <a:pt x="94" y="47"/>
                    <a:pt x="94" y="47"/>
                    <a:pt x="94" y="47"/>
                  </a:cubicBezTo>
                  <a:cubicBezTo>
                    <a:pt x="90" y="45"/>
                    <a:pt x="85" y="46"/>
                    <a:pt x="83" y="50"/>
                  </a:cubicBezTo>
                  <a:cubicBezTo>
                    <a:pt x="77" y="60"/>
                    <a:pt x="77" y="60"/>
                    <a:pt x="77" y="60"/>
                  </a:cubicBezTo>
                  <a:cubicBezTo>
                    <a:pt x="75" y="64"/>
                    <a:pt x="76" y="69"/>
                    <a:pt x="80" y="71"/>
                  </a:cubicBezTo>
                  <a:cubicBezTo>
                    <a:pt x="86" y="75"/>
                    <a:pt x="86" y="75"/>
                    <a:pt x="86" y="75"/>
                  </a:cubicBezTo>
                  <a:cubicBezTo>
                    <a:pt x="84" y="81"/>
                    <a:pt x="82" y="88"/>
                    <a:pt x="81" y="96"/>
                  </a:cubicBezTo>
                  <a:cubicBezTo>
                    <a:pt x="74" y="96"/>
                    <a:pt x="74" y="96"/>
                    <a:pt x="74" y="96"/>
                  </a:cubicBezTo>
                  <a:cubicBezTo>
                    <a:pt x="69" y="96"/>
                    <a:pt x="65" y="100"/>
                    <a:pt x="65" y="104"/>
                  </a:cubicBezTo>
                  <a:cubicBezTo>
                    <a:pt x="65" y="116"/>
                    <a:pt x="65" y="116"/>
                    <a:pt x="65" y="116"/>
                  </a:cubicBezTo>
                  <a:cubicBezTo>
                    <a:pt x="65" y="120"/>
                    <a:pt x="69" y="124"/>
                    <a:pt x="74" y="124"/>
                  </a:cubicBezTo>
                  <a:cubicBezTo>
                    <a:pt x="81" y="124"/>
                    <a:pt x="81" y="124"/>
                    <a:pt x="81" y="124"/>
                  </a:cubicBezTo>
                  <a:cubicBezTo>
                    <a:pt x="82" y="131"/>
                    <a:pt x="84" y="138"/>
                    <a:pt x="86" y="145"/>
                  </a:cubicBezTo>
                  <a:cubicBezTo>
                    <a:pt x="80" y="148"/>
                    <a:pt x="80" y="148"/>
                    <a:pt x="80" y="148"/>
                  </a:cubicBezTo>
                  <a:cubicBezTo>
                    <a:pt x="76" y="151"/>
                    <a:pt x="75" y="156"/>
                    <a:pt x="77" y="160"/>
                  </a:cubicBezTo>
                  <a:cubicBezTo>
                    <a:pt x="83" y="170"/>
                    <a:pt x="83" y="170"/>
                    <a:pt x="83" y="170"/>
                  </a:cubicBezTo>
                  <a:cubicBezTo>
                    <a:pt x="85" y="174"/>
                    <a:pt x="90" y="175"/>
                    <a:pt x="94" y="173"/>
                  </a:cubicBezTo>
                  <a:cubicBezTo>
                    <a:pt x="100" y="169"/>
                    <a:pt x="100" y="169"/>
                    <a:pt x="100" y="169"/>
                  </a:cubicBezTo>
                  <a:cubicBezTo>
                    <a:pt x="105" y="175"/>
                    <a:pt x="110" y="180"/>
                    <a:pt x="116" y="185"/>
                  </a:cubicBezTo>
                  <a:cubicBezTo>
                    <a:pt x="112" y="191"/>
                    <a:pt x="112" y="191"/>
                    <a:pt x="112" y="191"/>
                  </a:cubicBezTo>
                  <a:cubicBezTo>
                    <a:pt x="110" y="195"/>
                    <a:pt x="111" y="200"/>
                    <a:pt x="115" y="202"/>
                  </a:cubicBezTo>
                  <a:cubicBezTo>
                    <a:pt x="125" y="208"/>
                    <a:pt x="125" y="208"/>
                    <a:pt x="125" y="208"/>
                  </a:cubicBezTo>
                  <a:cubicBezTo>
                    <a:pt x="129" y="210"/>
                    <a:pt x="134" y="209"/>
                    <a:pt x="137" y="205"/>
                  </a:cubicBezTo>
                  <a:cubicBezTo>
                    <a:pt x="140" y="199"/>
                    <a:pt x="140" y="199"/>
                    <a:pt x="140" y="199"/>
                  </a:cubicBezTo>
                  <a:cubicBezTo>
                    <a:pt x="147" y="201"/>
                    <a:pt x="154" y="203"/>
                    <a:pt x="161" y="204"/>
                  </a:cubicBezTo>
                  <a:cubicBezTo>
                    <a:pt x="161" y="211"/>
                    <a:pt x="161" y="211"/>
                    <a:pt x="161" y="211"/>
                  </a:cubicBezTo>
                  <a:cubicBezTo>
                    <a:pt x="161" y="216"/>
                    <a:pt x="165" y="220"/>
                    <a:pt x="169" y="220"/>
                  </a:cubicBezTo>
                  <a:cubicBezTo>
                    <a:pt x="181" y="220"/>
                    <a:pt x="181" y="220"/>
                    <a:pt x="181" y="220"/>
                  </a:cubicBezTo>
                  <a:cubicBezTo>
                    <a:pt x="185" y="220"/>
                    <a:pt x="189" y="216"/>
                    <a:pt x="189" y="211"/>
                  </a:cubicBezTo>
                  <a:cubicBezTo>
                    <a:pt x="189" y="204"/>
                    <a:pt x="189" y="204"/>
                    <a:pt x="189" y="204"/>
                  </a:cubicBezTo>
                  <a:cubicBezTo>
                    <a:pt x="196" y="203"/>
                    <a:pt x="204" y="201"/>
                    <a:pt x="210" y="199"/>
                  </a:cubicBezTo>
                  <a:cubicBezTo>
                    <a:pt x="214" y="205"/>
                    <a:pt x="214" y="205"/>
                    <a:pt x="214" y="205"/>
                  </a:cubicBezTo>
                  <a:cubicBezTo>
                    <a:pt x="216" y="209"/>
                    <a:pt x="221" y="210"/>
                    <a:pt x="225" y="208"/>
                  </a:cubicBezTo>
                  <a:cubicBezTo>
                    <a:pt x="235" y="202"/>
                    <a:pt x="235" y="202"/>
                    <a:pt x="235" y="202"/>
                  </a:cubicBezTo>
                  <a:cubicBezTo>
                    <a:pt x="239" y="200"/>
                    <a:pt x="240" y="195"/>
                    <a:pt x="238" y="191"/>
                  </a:cubicBezTo>
                  <a:cubicBezTo>
                    <a:pt x="235" y="185"/>
                    <a:pt x="235" y="185"/>
                    <a:pt x="235" y="185"/>
                  </a:cubicBezTo>
                  <a:cubicBezTo>
                    <a:pt x="240" y="180"/>
                    <a:pt x="245" y="175"/>
                    <a:pt x="250" y="169"/>
                  </a:cubicBezTo>
                  <a:cubicBezTo>
                    <a:pt x="256" y="173"/>
                    <a:pt x="256" y="173"/>
                    <a:pt x="256" y="173"/>
                  </a:cubicBezTo>
                  <a:cubicBezTo>
                    <a:pt x="260" y="175"/>
                    <a:pt x="265" y="174"/>
                    <a:pt x="267" y="170"/>
                  </a:cubicBezTo>
                  <a:cubicBezTo>
                    <a:pt x="273" y="160"/>
                    <a:pt x="273" y="160"/>
                    <a:pt x="273" y="160"/>
                  </a:cubicBezTo>
                  <a:cubicBezTo>
                    <a:pt x="275" y="156"/>
                    <a:pt x="274" y="151"/>
                    <a:pt x="270" y="148"/>
                  </a:cubicBezTo>
                  <a:cubicBezTo>
                    <a:pt x="264" y="145"/>
                    <a:pt x="264" y="145"/>
                    <a:pt x="264" y="145"/>
                  </a:cubicBezTo>
                  <a:cubicBezTo>
                    <a:pt x="267" y="138"/>
                    <a:pt x="269" y="131"/>
                    <a:pt x="270" y="124"/>
                  </a:cubicBezTo>
                  <a:cubicBezTo>
                    <a:pt x="277" y="124"/>
                    <a:pt x="277" y="124"/>
                    <a:pt x="277" y="124"/>
                  </a:cubicBezTo>
                  <a:cubicBezTo>
                    <a:pt x="281" y="124"/>
                    <a:pt x="285" y="120"/>
                    <a:pt x="285" y="116"/>
                  </a:cubicBezTo>
                  <a:cubicBezTo>
                    <a:pt x="285" y="104"/>
                    <a:pt x="285" y="104"/>
                    <a:pt x="285" y="104"/>
                  </a:cubicBezTo>
                  <a:cubicBezTo>
                    <a:pt x="285" y="100"/>
                    <a:pt x="281" y="96"/>
                    <a:pt x="277" y="96"/>
                  </a:cubicBezTo>
                  <a:close/>
                  <a:moveTo>
                    <a:pt x="175" y="191"/>
                  </a:moveTo>
                  <a:cubicBezTo>
                    <a:pt x="130" y="191"/>
                    <a:pt x="94" y="154"/>
                    <a:pt x="94" y="110"/>
                  </a:cubicBezTo>
                  <a:cubicBezTo>
                    <a:pt x="94" y="65"/>
                    <a:pt x="130" y="29"/>
                    <a:pt x="175" y="29"/>
                  </a:cubicBezTo>
                  <a:cubicBezTo>
                    <a:pt x="220" y="29"/>
                    <a:pt x="256" y="65"/>
                    <a:pt x="256" y="110"/>
                  </a:cubicBezTo>
                  <a:cubicBezTo>
                    <a:pt x="256" y="154"/>
                    <a:pt x="220" y="191"/>
                    <a:pt x="175" y="191"/>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Freeform 99">
              <a:extLst>
                <a:ext uri="{FF2B5EF4-FFF2-40B4-BE49-F238E27FC236}">
                  <a16:creationId xmlns:a16="http://schemas.microsoft.com/office/drawing/2014/main" id="{8687C53C-B124-1140-B6ED-FCF74F6606C3}"/>
                </a:ext>
              </a:extLst>
            </p:cNvPr>
            <p:cNvSpPr>
              <a:spLocks noEditPoints="1"/>
            </p:cNvSpPr>
            <p:nvPr/>
          </p:nvSpPr>
          <p:spPr bwMode="auto">
            <a:xfrm>
              <a:off x="6258332" y="5849639"/>
              <a:ext cx="241587" cy="240632"/>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25 h 140"/>
                <a:gd name="T12" fmla="*/ 15 w 140"/>
                <a:gd name="T13" fmla="*/ 70 h 140"/>
                <a:gd name="T14" fmla="*/ 70 w 140"/>
                <a:gd name="T15" fmla="*/ 15 h 140"/>
                <a:gd name="T16" fmla="*/ 125 w 140"/>
                <a:gd name="T17" fmla="*/ 70 h 140"/>
                <a:gd name="T18" fmla="*/ 70 w 140"/>
                <a:gd name="T19" fmla="*/ 125 h 140"/>
                <a:gd name="T20" fmla="*/ 72 w 140"/>
                <a:gd name="T21" fmla="*/ 70 h 140"/>
                <a:gd name="T22" fmla="*/ 72 w 140"/>
                <a:gd name="T23" fmla="*/ 42 h 140"/>
                <a:gd name="T24" fmla="*/ 83 w 140"/>
                <a:gd name="T25" fmla="*/ 42 h 140"/>
                <a:gd name="T26" fmla="*/ 85 w 140"/>
                <a:gd name="T27" fmla="*/ 40 h 140"/>
                <a:gd name="T28" fmla="*/ 83 w 140"/>
                <a:gd name="T29" fmla="*/ 38 h 140"/>
                <a:gd name="T30" fmla="*/ 72 w 140"/>
                <a:gd name="T31" fmla="*/ 38 h 140"/>
                <a:gd name="T32" fmla="*/ 72 w 140"/>
                <a:gd name="T33" fmla="*/ 29 h 140"/>
                <a:gd name="T34" fmla="*/ 70 w 140"/>
                <a:gd name="T35" fmla="*/ 27 h 140"/>
                <a:gd name="T36" fmla="*/ 68 w 140"/>
                <a:gd name="T37" fmla="*/ 29 h 140"/>
                <a:gd name="T38" fmla="*/ 68 w 140"/>
                <a:gd name="T39" fmla="*/ 38 h 140"/>
                <a:gd name="T40" fmla="*/ 52 w 140"/>
                <a:gd name="T41" fmla="*/ 56 h 140"/>
                <a:gd name="T42" fmla="*/ 68 w 140"/>
                <a:gd name="T43" fmla="*/ 74 h 140"/>
                <a:gd name="T44" fmla="*/ 68 w 140"/>
                <a:gd name="T45" fmla="*/ 101 h 140"/>
                <a:gd name="T46" fmla="*/ 57 w 140"/>
                <a:gd name="T47" fmla="*/ 101 h 140"/>
                <a:gd name="T48" fmla="*/ 55 w 140"/>
                <a:gd name="T49" fmla="*/ 103 h 140"/>
                <a:gd name="T50" fmla="*/ 57 w 140"/>
                <a:gd name="T51" fmla="*/ 105 h 140"/>
                <a:gd name="T52" fmla="*/ 68 w 140"/>
                <a:gd name="T53" fmla="*/ 105 h 140"/>
                <a:gd name="T54" fmla="*/ 68 w 140"/>
                <a:gd name="T55" fmla="*/ 114 h 140"/>
                <a:gd name="T56" fmla="*/ 70 w 140"/>
                <a:gd name="T57" fmla="*/ 116 h 140"/>
                <a:gd name="T58" fmla="*/ 72 w 140"/>
                <a:gd name="T59" fmla="*/ 114 h 140"/>
                <a:gd name="T60" fmla="*/ 72 w 140"/>
                <a:gd name="T61" fmla="*/ 105 h 140"/>
                <a:gd name="T62" fmla="*/ 88 w 140"/>
                <a:gd name="T63" fmla="*/ 87 h 140"/>
                <a:gd name="T64" fmla="*/ 72 w 140"/>
                <a:gd name="T65" fmla="*/ 70 h 140"/>
                <a:gd name="T66" fmla="*/ 68 w 140"/>
                <a:gd name="T67" fmla="*/ 69 h 140"/>
                <a:gd name="T68" fmla="*/ 56 w 140"/>
                <a:gd name="T69" fmla="*/ 56 h 140"/>
                <a:gd name="T70" fmla="*/ 68 w 140"/>
                <a:gd name="T71" fmla="*/ 42 h 140"/>
                <a:gd name="T72" fmla="*/ 68 w 140"/>
                <a:gd name="T73" fmla="*/ 69 h 140"/>
                <a:gd name="T74" fmla="*/ 72 w 140"/>
                <a:gd name="T75" fmla="*/ 101 h 140"/>
                <a:gd name="T76" fmla="*/ 72 w 140"/>
                <a:gd name="T77" fmla="*/ 74 h 140"/>
                <a:gd name="T78" fmla="*/ 84 w 140"/>
                <a:gd name="T79" fmla="*/ 87 h 140"/>
                <a:gd name="T80" fmla="*/ 72 w 140"/>
                <a:gd name="T81" fmla="*/ 10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40">
                  <a:moveTo>
                    <a:pt x="70" y="0"/>
                  </a:moveTo>
                  <a:cubicBezTo>
                    <a:pt x="32" y="0"/>
                    <a:pt x="0" y="31"/>
                    <a:pt x="0" y="70"/>
                  </a:cubicBezTo>
                  <a:cubicBezTo>
                    <a:pt x="0" y="108"/>
                    <a:pt x="32" y="140"/>
                    <a:pt x="70" y="140"/>
                  </a:cubicBezTo>
                  <a:cubicBezTo>
                    <a:pt x="109" y="140"/>
                    <a:pt x="140" y="108"/>
                    <a:pt x="140" y="70"/>
                  </a:cubicBezTo>
                  <a:cubicBezTo>
                    <a:pt x="140" y="31"/>
                    <a:pt x="109" y="0"/>
                    <a:pt x="70" y="0"/>
                  </a:cubicBezTo>
                  <a:close/>
                  <a:moveTo>
                    <a:pt x="70" y="125"/>
                  </a:moveTo>
                  <a:cubicBezTo>
                    <a:pt x="40" y="125"/>
                    <a:pt x="15" y="100"/>
                    <a:pt x="15" y="70"/>
                  </a:cubicBezTo>
                  <a:cubicBezTo>
                    <a:pt x="15" y="39"/>
                    <a:pt x="40" y="15"/>
                    <a:pt x="70" y="15"/>
                  </a:cubicBezTo>
                  <a:cubicBezTo>
                    <a:pt x="101" y="15"/>
                    <a:pt x="125" y="39"/>
                    <a:pt x="125" y="70"/>
                  </a:cubicBezTo>
                  <a:cubicBezTo>
                    <a:pt x="125" y="100"/>
                    <a:pt x="101" y="125"/>
                    <a:pt x="70" y="125"/>
                  </a:cubicBezTo>
                  <a:close/>
                  <a:moveTo>
                    <a:pt x="72" y="70"/>
                  </a:moveTo>
                  <a:cubicBezTo>
                    <a:pt x="72" y="42"/>
                    <a:pt x="72" y="42"/>
                    <a:pt x="72" y="42"/>
                  </a:cubicBezTo>
                  <a:cubicBezTo>
                    <a:pt x="83" y="42"/>
                    <a:pt x="83" y="42"/>
                    <a:pt x="83" y="42"/>
                  </a:cubicBezTo>
                  <a:cubicBezTo>
                    <a:pt x="85" y="42"/>
                    <a:pt x="85" y="41"/>
                    <a:pt x="85" y="40"/>
                  </a:cubicBezTo>
                  <a:cubicBezTo>
                    <a:pt x="85" y="39"/>
                    <a:pt x="85" y="38"/>
                    <a:pt x="83" y="38"/>
                  </a:cubicBezTo>
                  <a:cubicBezTo>
                    <a:pt x="72" y="38"/>
                    <a:pt x="72" y="38"/>
                    <a:pt x="72" y="38"/>
                  </a:cubicBezTo>
                  <a:cubicBezTo>
                    <a:pt x="72" y="29"/>
                    <a:pt x="72" y="29"/>
                    <a:pt x="72" y="29"/>
                  </a:cubicBezTo>
                  <a:cubicBezTo>
                    <a:pt x="72" y="27"/>
                    <a:pt x="71" y="27"/>
                    <a:pt x="70" y="27"/>
                  </a:cubicBezTo>
                  <a:cubicBezTo>
                    <a:pt x="69" y="27"/>
                    <a:pt x="68" y="27"/>
                    <a:pt x="68" y="29"/>
                  </a:cubicBezTo>
                  <a:cubicBezTo>
                    <a:pt x="68" y="38"/>
                    <a:pt x="68" y="38"/>
                    <a:pt x="68" y="38"/>
                  </a:cubicBezTo>
                  <a:cubicBezTo>
                    <a:pt x="59" y="39"/>
                    <a:pt x="52" y="47"/>
                    <a:pt x="52" y="56"/>
                  </a:cubicBezTo>
                  <a:cubicBezTo>
                    <a:pt x="52" y="65"/>
                    <a:pt x="59" y="73"/>
                    <a:pt x="68" y="74"/>
                  </a:cubicBezTo>
                  <a:cubicBezTo>
                    <a:pt x="68" y="101"/>
                    <a:pt x="68" y="101"/>
                    <a:pt x="68" y="101"/>
                  </a:cubicBezTo>
                  <a:cubicBezTo>
                    <a:pt x="57" y="101"/>
                    <a:pt x="57" y="101"/>
                    <a:pt x="57" y="101"/>
                  </a:cubicBezTo>
                  <a:cubicBezTo>
                    <a:pt x="56" y="101"/>
                    <a:pt x="55" y="102"/>
                    <a:pt x="55" y="103"/>
                  </a:cubicBezTo>
                  <a:cubicBezTo>
                    <a:pt x="55" y="104"/>
                    <a:pt x="56" y="105"/>
                    <a:pt x="57" y="105"/>
                  </a:cubicBezTo>
                  <a:cubicBezTo>
                    <a:pt x="68" y="105"/>
                    <a:pt x="68" y="105"/>
                    <a:pt x="68" y="105"/>
                  </a:cubicBezTo>
                  <a:cubicBezTo>
                    <a:pt x="68" y="114"/>
                    <a:pt x="68" y="114"/>
                    <a:pt x="68" y="114"/>
                  </a:cubicBezTo>
                  <a:cubicBezTo>
                    <a:pt x="68" y="115"/>
                    <a:pt x="69" y="116"/>
                    <a:pt x="70" y="116"/>
                  </a:cubicBezTo>
                  <a:cubicBezTo>
                    <a:pt x="71" y="116"/>
                    <a:pt x="72" y="115"/>
                    <a:pt x="72" y="114"/>
                  </a:cubicBezTo>
                  <a:cubicBezTo>
                    <a:pt x="72" y="105"/>
                    <a:pt x="72" y="105"/>
                    <a:pt x="72" y="105"/>
                  </a:cubicBezTo>
                  <a:cubicBezTo>
                    <a:pt x="81" y="104"/>
                    <a:pt x="88" y="97"/>
                    <a:pt x="88" y="87"/>
                  </a:cubicBezTo>
                  <a:cubicBezTo>
                    <a:pt x="88" y="78"/>
                    <a:pt x="81" y="71"/>
                    <a:pt x="72" y="70"/>
                  </a:cubicBezTo>
                  <a:close/>
                  <a:moveTo>
                    <a:pt x="68" y="69"/>
                  </a:moveTo>
                  <a:cubicBezTo>
                    <a:pt x="61" y="68"/>
                    <a:pt x="56" y="63"/>
                    <a:pt x="56" y="56"/>
                  </a:cubicBezTo>
                  <a:cubicBezTo>
                    <a:pt x="56" y="49"/>
                    <a:pt x="61" y="43"/>
                    <a:pt x="68" y="42"/>
                  </a:cubicBezTo>
                  <a:lnTo>
                    <a:pt x="68" y="69"/>
                  </a:lnTo>
                  <a:close/>
                  <a:moveTo>
                    <a:pt x="72" y="101"/>
                  </a:moveTo>
                  <a:cubicBezTo>
                    <a:pt x="72" y="74"/>
                    <a:pt x="72" y="74"/>
                    <a:pt x="72" y="74"/>
                  </a:cubicBezTo>
                  <a:cubicBezTo>
                    <a:pt x="79" y="75"/>
                    <a:pt x="84" y="80"/>
                    <a:pt x="84" y="87"/>
                  </a:cubicBezTo>
                  <a:cubicBezTo>
                    <a:pt x="84" y="94"/>
                    <a:pt x="79" y="100"/>
                    <a:pt x="72" y="10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916458977"/>
      </p:ext>
    </p:extLst>
  </p:cSld>
  <p:clrMapOvr>
    <a:masterClrMapping/>
  </p:clrMapOvr>
  <p:transition spd="slow" advClick="0" advTm="1000">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03DCFB-4A09-4ED6-B031-87FE0D41ACC9}"/>
              </a:ext>
            </a:extLst>
          </p:cNvPr>
          <p:cNvGrpSpPr/>
          <p:nvPr/>
        </p:nvGrpSpPr>
        <p:grpSpPr>
          <a:xfrm>
            <a:off x="3219450" y="1866900"/>
            <a:ext cx="5753100" cy="3124200"/>
            <a:chOff x="6435725" y="3352800"/>
            <a:chExt cx="11506200" cy="6248400"/>
          </a:xfrm>
        </p:grpSpPr>
        <p:sp>
          <p:nvSpPr>
            <p:cNvPr id="3" name="TextBox 2">
              <a:extLst>
                <a:ext uri="{FF2B5EF4-FFF2-40B4-BE49-F238E27FC236}">
                  <a16:creationId xmlns:a16="http://schemas.microsoft.com/office/drawing/2014/main" id="{9B863415-F28E-414B-B375-9BEAED13BFA9}"/>
                </a:ext>
              </a:extLst>
            </p:cNvPr>
            <p:cNvSpPr txBox="1"/>
            <p:nvPr/>
          </p:nvSpPr>
          <p:spPr>
            <a:xfrm>
              <a:off x="8911747" y="5830668"/>
              <a:ext cx="6992764" cy="1292662"/>
            </a:xfrm>
            <a:prstGeom prst="rect">
              <a:avLst/>
            </a:prstGeom>
            <a:noFill/>
          </p:spPr>
          <p:txBody>
            <a:bodyPr wrap="square" rtlCol="0">
              <a:spAutoFit/>
            </a:bodyPr>
            <a:lstStyle/>
            <a:p>
              <a:pPr algn="ctr"/>
              <a:r>
                <a:rPr lang="en-US" sz="3600" b="1" kern="100" dirty="0">
                  <a:solidFill>
                    <a:schemeClr val="accent6">
                      <a:lumMod val="75000"/>
                    </a:schemeClr>
                  </a:solidFill>
                  <a:latin typeface="Biome" panose="020B0503030204020804" pitchFamily="34" charset="0"/>
                  <a:ea typeface="Open Sans" panose="020B0606030504020204" pitchFamily="34" charset="0"/>
                  <a:cs typeface="Biome" panose="020B0503030204020804" pitchFamily="34" charset="0"/>
                </a:rPr>
                <a:t>ISO Certificate</a:t>
              </a:r>
            </a:p>
          </p:txBody>
        </p:sp>
        <p:sp>
          <p:nvSpPr>
            <p:cNvPr id="4" name="Rectangle 3">
              <a:extLst>
                <a:ext uri="{FF2B5EF4-FFF2-40B4-BE49-F238E27FC236}">
                  <a16:creationId xmlns:a16="http://schemas.microsoft.com/office/drawing/2014/main" id="{0B7205FD-8198-4229-A273-8EAF0E7CD24E}"/>
                </a:ext>
              </a:extLst>
            </p:cNvPr>
            <p:cNvSpPr/>
            <p:nvPr/>
          </p:nvSpPr>
          <p:spPr>
            <a:xfrm>
              <a:off x="6435725" y="3352800"/>
              <a:ext cx="11506200" cy="6248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5" name="Прямоугольник 4">
            <a:extLst>
              <a:ext uri="{FF2B5EF4-FFF2-40B4-BE49-F238E27FC236}">
                <a16:creationId xmlns:a16="http://schemas.microsoft.com/office/drawing/2014/main" id="{DAFA893B-4CD9-4F80-B322-34DC7EFFE2C5}"/>
              </a:ext>
            </a:extLst>
          </p:cNvPr>
          <p:cNvSpPr/>
          <p:nvPr/>
        </p:nvSpPr>
        <p:spPr>
          <a:xfrm>
            <a:off x="1588"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
        <p:nvSpPr>
          <p:cNvPr id="7" name="Прямоугольник 4">
            <a:extLst>
              <a:ext uri="{FF2B5EF4-FFF2-40B4-BE49-F238E27FC236}">
                <a16:creationId xmlns:a16="http://schemas.microsoft.com/office/drawing/2014/main" id="{BD9A460C-5DA2-4308-8981-9362A7368DED}"/>
              </a:ext>
            </a:extLst>
          </p:cNvPr>
          <p:cNvSpPr/>
          <p:nvPr/>
        </p:nvSpPr>
        <p:spPr>
          <a:xfrm>
            <a:off x="9425346"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Tree>
    <p:extLst>
      <p:ext uri="{BB962C8B-B14F-4D97-AF65-F5344CB8AC3E}">
        <p14:creationId xmlns:p14="http://schemas.microsoft.com/office/powerpoint/2010/main" val="433044678"/>
      </p:ext>
    </p:extLst>
  </p:cSld>
  <p:clrMapOvr>
    <a:masterClrMapping/>
  </p:clrMapOvr>
  <p:transition spd="slow" advClick="0" advTm="1000">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Google Shape;178;p13" descr="A screenshot of a cell phone&#10;&#10;Description automatically generated"/>
          <p:cNvPicPr preferRelativeResize="0">
            <a:picLocks noGrp="1"/>
          </p:cNvPicPr>
          <p:nvPr>
            <p:ph type="body" idx="1"/>
          </p:nvPr>
        </p:nvPicPr>
        <p:blipFill rotWithShape="1">
          <a:blip r:embed="rId3">
            <a:alphaModFix/>
          </a:blip>
          <a:srcRect/>
          <a:stretch/>
        </p:blipFill>
        <p:spPr>
          <a:xfrm>
            <a:off x="838200" y="268941"/>
            <a:ext cx="10659035" cy="649463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03DCFB-4A09-4ED6-B031-87FE0D41ACC9}"/>
              </a:ext>
            </a:extLst>
          </p:cNvPr>
          <p:cNvGrpSpPr/>
          <p:nvPr/>
        </p:nvGrpSpPr>
        <p:grpSpPr>
          <a:xfrm>
            <a:off x="3219450" y="1866900"/>
            <a:ext cx="5753100" cy="3124200"/>
            <a:chOff x="6435725" y="3352800"/>
            <a:chExt cx="11506200" cy="6248400"/>
          </a:xfrm>
        </p:grpSpPr>
        <p:sp>
          <p:nvSpPr>
            <p:cNvPr id="3" name="TextBox 2">
              <a:extLst>
                <a:ext uri="{FF2B5EF4-FFF2-40B4-BE49-F238E27FC236}">
                  <a16:creationId xmlns:a16="http://schemas.microsoft.com/office/drawing/2014/main" id="{9B863415-F28E-414B-B375-9BEAED13BFA9}"/>
                </a:ext>
              </a:extLst>
            </p:cNvPr>
            <p:cNvSpPr txBox="1"/>
            <p:nvPr/>
          </p:nvSpPr>
          <p:spPr>
            <a:xfrm>
              <a:off x="8911747" y="5830668"/>
              <a:ext cx="6992764" cy="1292662"/>
            </a:xfrm>
            <a:prstGeom prst="rect">
              <a:avLst/>
            </a:prstGeom>
            <a:noFill/>
          </p:spPr>
          <p:txBody>
            <a:bodyPr wrap="square" rtlCol="0">
              <a:spAutoFit/>
            </a:bodyPr>
            <a:lstStyle/>
            <a:p>
              <a:pPr algn="ctr"/>
              <a:r>
                <a:rPr lang="en-US" sz="3600" b="1" kern="100" dirty="0">
                  <a:solidFill>
                    <a:schemeClr val="accent6">
                      <a:lumMod val="75000"/>
                    </a:schemeClr>
                  </a:solidFill>
                  <a:latin typeface="Biome" panose="020B0503030204020804" pitchFamily="34" charset="0"/>
                  <a:ea typeface="Open Sans" panose="020B0606030504020204" pitchFamily="34" charset="0"/>
                  <a:cs typeface="Biome" panose="020B0503030204020804" pitchFamily="34" charset="0"/>
                </a:rPr>
                <a:t>Maintenance</a:t>
              </a:r>
            </a:p>
          </p:txBody>
        </p:sp>
        <p:sp>
          <p:nvSpPr>
            <p:cNvPr id="4" name="Rectangle 3">
              <a:extLst>
                <a:ext uri="{FF2B5EF4-FFF2-40B4-BE49-F238E27FC236}">
                  <a16:creationId xmlns:a16="http://schemas.microsoft.com/office/drawing/2014/main" id="{0B7205FD-8198-4229-A273-8EAF0E7CD24E}"/>
                </a:ext>
              </a:extLst>
            </p:cNvPr>
            <p:cNvSpPr/>
            <p:nvPr/>
          </p:nvSpPr>
          <p:spPr>
            <a:xfrm>
              <a:off x="6435725" y="3352800"/>
              <a:ext cx="11506200" cy="6248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grpSp>
      <p:sp>
        <p:nvSpPr>
          <p:cNvPr id="5" name="Прямоугольник 4">
            <a:extLst>
              <a:ext uri="{FF2B5EF4-FFF2-40B4-BE49-F238E27FC236}">
                <a16:creationId xmlns:a16="http://schemas.microsoft.com/office/drawing/2014/main" id="{DAFA893B-4CD9-4F80-B322-34DC7EFFE2C5}"/>
              </a:ext>
            </a:extLst>
          </p:cNvPr>
          <p:cNvSpPr/>
          <p:nvPr/>
        </p:nvSpPr>
        <p:spPr>
          <a:xfrm>
            <a:off x="1588"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
        <p:nvSpPr>
          <p:cNvPr id="7" name="Прямоугольник 4">
            <a:extLst>
              <a:ext uri="{FF2B5EF4-FFF2-40B4-BE49-F238E27FC236}">
                <a16:creationId xmlns:a16="http://schemas.microsoft.com/office/drawing/2014/main" id="{BD9A460C-5DA2-4308-8981-9362A7368DED}"/>
              </a:ext>
            </a:extLst>
          </p:cNvPr>
          <p:cNvSpPr/>
          <p:nvPr/>
        </p:nvSpPr>
        <p:spPr>
          <a:xfrm>
            <a:off x="9425346" y="3295650"/>
            <a:ext cx="2762250" cy="26670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chemeClr val="accent6">
                  <a:lumMod val="75000"/>
                </a:schemeClr>
              </a:solidFill>
            </a:endParaRPr>
          </a:p>
        </p:txBody>
      </p:sp>
    </p:spTree>
    <p:extLst>
      <p:ext uri="{BB962C8B-B14F-4D97-AF65-F5344CB8AC3E}">
        <p14:creationId xmlns:p14="http://schemas.microsoft.com/office/powerpoint/2010/main" val="2162900300"/>
      </p:ext>
    </p:extLst>
  </p:cSld>
  <p:clrMapOvr>
    <a:masterClrMapping/>
  </p:clrMapOvr>
  <p:transition spd="slow" advClick="0" advTm="1000">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01FAA-44FD-4F54-8305-569F63704B90}"/>
              </a:ext>
            </a:extLst>
          </p:cNvPr>
          <p:cNvSpPr txBox="1"/>
          <p:nvPr/>
        </p:nvSpPr>
        <p:spPr bwMode="auto">
          <a:xfrm>
            <a:off x="506949" y="2905021"/>
            <a:ext cx="4403661" cy="988219"/>
          </a:xfrm>
          <a:prstGeom prst="rect">
            <a:avLst/>
          </a:prstGeom>
          <a:noFill/>
        </p:spPr>
        <p:txBody>
          <a:bodyPr wrap="square">
            <a:spAutoFit/>
          </a:bodyPr>
          <a:lstStyle/>
          <a:p>
            <a:pPr defTabSz="914217">
              <a:lnSpc>
                <a:spcPct val="80000"/>
              </a:lnSpc>
              <a:defRPr/>
            </a:pPr>
            <a:r>
              <a:rPr lang="en-US" sz="3600" b="1" kern="100" dirty="0">
                <a:solidFill>
                  <a:srgbClr val="002060"/>
                </a:solidFill>
                <a:latin typeface="Biome" panose="020B0503030204020804" pitchFamily="34" charset="0"/>
                <a:cs typeface="Biome" panose="020B0503030204020804" pitchFamily="34" charset="0"/>
              </a:rPr>
              <a:t>Maintenance Activities</a:t>
            </a:r>
            <a:endParaRPr lang="ru-RU" sz="3600" b="1" kern="100" dirty="0">
              <a:solidFill>
                <a:srgbClr val="002060"/>
              </a:solidFill>
              <a:latin typeface="Biome" panose="020B0503030204020804" pitchFamily="34" charset="0"/>
              <a:cs typeface="Biome" panose="020B0503030204020804" pitchFamily="34" charset="0"/>
            </a:endParaRPr>
          </a:p>
        </p:txBody>
      </p:sp>
      <p:sp>
        <p:nvSpPr>
          <p:cNvPr id="24583" name="TextBox 5">
            <a:extLst>
              <a:ext uri="{FF2B5EF4-FFF2-40B4-BE49-F238E27FC236}">
                <a16:creationId xmlns:a16="http://schemas.microsoft.com/office/drawing/2014/main" id="{DA6CDC77-FA8D-2A46-8172-FFAAE4F43DC2}"/>
              </a:ext>
            </a:extLst>
          </p:cNvPr>
          <p:cNvSpPr txBox="1">
            <a:spLocks noChangeArrowheads="1"/>
          </p:cNvSpPr>
          <p:nvPr/>
        </p:nvSpPr>
        <p:spPr bwMode="auto">
          <a:xfrm>
            <a:off x="7392988" y="2928938"/>
            <a:ext cx="3789362" cy="10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MONITOR FOR CHANGES IN SCOPE</a:t>
            </a:r>
          </a:p>
          <a:p>
            <a:pPr eaLnBrk="1" hangingPunct="1">
              <a:lnSpc>
                <a:spcPct val="150000"/>
              </a:lnSpc>
            </a:pPr>
            <a:endParaRPr lang="en-US" altLang="en-US" sz="500" dirty="0">
              <a:solidFill>
                <a:srgbClr val="0070C0"/>
              </a:solidFill>
              <a:latin typeface="Open Sans" panose="020B0606030504020204" pitchFamily="34" charset="0"/>
            </a:endParaRPr>
          </a:p>
          <a:p>
            <a:pPr lvl="0">
              <a:lnSpc>
                <a:spcPct val="90000"/>
              </a:lnSpc>
              <a:spcBef>
                <a:spcPts val="1000"/>
              </a:spcBef>
              <a:buClr>
                <a:schemeClr val="dk1"/>
              </a:buClr>
              <a:buSzPts val="2800"/>
            </a:pPr>
            <a:r>
              <a:rPr lang="en-US" sz="1400" dirty="0"/>
              <a:t>Changes in scope will lead to implementation of new controls</a:t>
            </a:r>
          </a:p>
        </p:txBody>
      </p:sp>
      <p:sp>
        <p:nvSpPr>
          <p:cNvPr id="15" name="Rectangle 14">
            <a:extLst>
              <a:ext uri="{FF2B5EF4-FFF2-40B4-BE49-F238E27FC236}">
                <a16:creationId xmlns:a16="http://schemas.microsoft.com/office/drawing/2014/main" id="{D9F2B50C-4157-440D-8679-6023A4C4D743}"/>
              </a:ext>
            </a:extLst>
          </p:cNvPr>
          <p:cNvSpPr/>
          <p:nvPr/>
        </p:nvSpPr>
        <p:spPr>
          <a:xfrm>
            <a:off x="5429250" y="2644550"/>
            <a:ext cx="5753100" cy="18991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19" name="TextBox 5">
            <a:extLst>
              <a:ext uri="{FF2B5EF4-FFF2-40B4-BE49-F238E27FC236}">
                <a16:creationId xmlns:a16="http://schemas.microsoft.com/office/drawing/2014/main" id="{52288AE6-E2A3-F244-856D-8E607CE0E6AC}"/>
              </a:ext>
            </a:extLst>
          </p:cNvPr>
          <p:cNvSpPr txBox="1">
            <a:spLocks noChangeArrowheads="1"/>
          </p:cNvSpPr>
          <p:nvPr/>
        </p:nvSpPr>
        <p:spPr bwMode="auto">
          <a:xfrm>
            <a:off x="7392988" y="1036715"/>
            <a:ext cx="3275013" cy="10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CLOSE FINDINGS</a:t>
            </a:r>
          </a:p>
          <a:p>
            <a:pPr eaLnBrk="1" hangingPunct="1">
              <a:lnSpc>
                <a:spcPct val="150000"/>
              </a:lnSpc>
            </a:pPr>
            <a:endParaRPr lang="en-US" altLang="en-US" sz="500" dirty="0">
              <a:solidFill>
                <a:schemeClr val="tx2"/>
              </a:solidFill>
              <a:latin typeface="Open Sans" panose="020B0606030504020204" pitchFamily="34" charset="0"/>
            </a:endParaRPr>
          </a:p>
          <a:p>
            <a:pPr lvl="0">
              <a:lnSpc>
                <a:spcPct val="90000"/>
              </a:lnSpc>
              <a:spcBef>
                <a:spcPts val="1000"/>
              </a:spcBef>
              <a:buClr>
                <a:schemeClr val="dk1"/>
              </a:buClr>
              <a:buSzPts val="2800"/>
            </a:pPr>
            <a:r>
              <a:rPr lang="en-US" sz="1400" dirty="0"/>
              <a:t>Just like POAMs, close all existing findings</a:t>
            </a:r>
          </a:p>
        </p:txBody>
      </p:sp>
      <p:sp>
        <p:nvSpPr>
          <p:cNvPr id="20" name="Rectangle 19">
            <a:extLst>
              <a:ext uri="{FF2B5EF4-FFF2-40B4-BE49-F238E27FC236}">
                <a16:creationId xmlns:a16="http://schemas.microsoft.com/office/drawing/2014/main" id="{C248A507-F939-C040-8B58-10B7BCC6DC5F}"/>
              </a:ext>
            </a:extLst>
          </p:cNvPr>
          <p:cNvSpPr/>
          <p:nvPr/>
        </p:nvSpPr>
        <p:spPr>
          <a:xfrm>
            <a:off x="5429250" y="693815"/>
            <a:ext cx="5753100" cy="1752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sp>
        <p:nvSpPr>
          <p:cNvPr id="21" name="TextBox 5">
            <a:extLst>
              <a:ext uri="{FF2B5EF4-FFF2-40B4-BE49-F238E27FC236}">
                <a16:creationId xmlns:a16="http://schemas.microsoft.com/office/drawing/2014/main" id="{544B3CEB-2D9C-C54F-A2F0-66F76C10B1DB}"/>
              </a:ext>
            </a:extLst>
          </p:cNvPr>
          <p:cNvSpPr txBox="1">
            <a:spLocks noChangeArrowheads="1"/>
          </p:cNvSpPr>
          <p:nvPr/>
        </p:nvSpPr>
        <p:spPr bwMode="auto">
          <a:xfrm>
            <a:off x="7392988" y="4938186"/>
            <a:ext cx="3275013" cy="118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ru-RU" sz="1250" dirty="0">
                <a:solidFill>
                  <a:srgbClr val="002060"/>
                </a:solidFill>
                <a:latin typeface="Montserrat ExtraBold" pitchFamily="2" charset="77"/>
              </a:rPr>
              <a:t>CONTINUOUS IMPROVEMENT OF CONTROLS</a:t>
            </a:r>
          </a:p>
          <a:p>
            <a:pPr lvl="0">
              <a:lnSpc>
                <a:spcPct val="90000"/>
              </a:lnSpc>
              <a:spcBef>
                <a:spcPts val="1000"/>
              </a:spcBef>
              <a:buClr>
                <a:schemeClr val="dk1"/>
              </a:buClr>
              <a:buSzPts val="2800"/>
            </a:pPr>
            <a:r>
              <a:rPr lang="en-US" sz="1400" dirty="0"/>
              <a:t>Improve your control environment year on year</a:t>
            </a:r>
          </a:p>
        </p:txBody>
      </p:sp>
      <p:sp>
        <p:nvSpPr>
          <p:cNvPr id="22" name="Rectangle 21">
            <a:extLst>
              <a:ext uri="{FF2B5EF4-FFF2-40B4-BE49-F238E27FC236}">
                <a16:creationId xmlns:a16="http://schemas.microsoft.com/office/drawing/2014/main" id="{A90C67D0-7E97-3D45-91E5-67B832353AA3}"/>
              </a:ext>
            </a:extLst>
          </p:cNvPr>
          <p:cNvSpPr/>
          <p:nvPr/>
        </p:nvSpPr>
        <p:spPr>
          <a:xfrm>
            <a:off x="5429250" y="4740918"/>
            <a:ext cx="5753100" cy="1752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grpSp>
        <p:nvGrpSpPr>
          <p:cNvPr id="24" name="Bank">
            <a:extLst>
              <a:ext uri="{FF2B5EF4-FFF2-40B4-BE49-F238E27FC236}">
                <a16:creationId xmlns:a16="http://schemas.microsoft.com/office/drawing/2014/main" id="{D7960FF3-CFB7-4247-9CBF-7E2CE98DF1A8}"/>
              </a:ext>
            </a:extLst>
          </p:cNvPr>
          <p:cNvGrpSpPr/>
          <p:nvPr/>
        </p:nvGrpSpPr>
        <p:grpSpPr>
          <a:xfrm>
            <a:off x="5879654" y="1179637"/>
            <a:ext cx="801196" cy="784255"/>
            <a:chOff x="5192677" y="2330880"/>
            <a:chExt cx="507045" cy="466940"/>
          </a:xfrm>
          <a:effectLst>
            <a:reflection blurRad="6350" stA="20000" endPos="35000" dir="5400000" sy="-100000" algn="bl" rotWithShape="0"/>
          </a:effectLst>
        </p:grpSpPr>
        <p:sp>
          <p:nvSpPr>
            <p:cNvPr id="25" name="Freeform 90">
              <a:extLst>
                <a:ext uri="{FF2B5EF4-FFF2-40B4-BE49-F238E27FC236}">
                  <a16:creationId xmlns:a16="http://schemas.microsoft.com/office/drawing/2014/main" id="{914FAB2D-89F9-8E48-BE3E-8D79BBE478AB}"/>
                </a:ext>
              </a:extLst>
            </p:cNvPr>
            <p:cNvSpPr>
              <a:spLocks noEditPoints="1"/>
            </p:cNvSpPr>
            <p:nvPr/>
          </p:nvSpPr>
          <p:spPr bwMode="auto">
            <a:xfrm>
              <a:off x="5233738" y="2522812"/>
              <a:ext cx="424925" cy="186203"/>
            </a:xfrm>
            <a:custGeom>
              <a:avLst/>
              <a:gdLst>
                <a:gd name="T0" fmla="*/ 195 w 445"/>
                <a:gd name="T1" fmla="*/ 195 h 195"/>
                <a:gd name="T2" fmla="*/ 250 w 445"/>
                <a:gd name="T3" fmla="*/ 195 h 195"/>
                <a:gd name="T4" fmla="*/ 250 w 445"/>
                <a:gd name="T5" fmla="*/ 0 h 195"/>
                <a:gd name="T6" fmla="*/ 195 w 445"/>
                <a:gd name="T7" fmla="*/ 0 h 195"/>
                <a:gd name="T8" fmla="*/ 195 w 445"/>
                <a:gd name="T9" fmla="*/ 195 h 195"/>
                <a:gd name="T10" fmla="*/ 98 w 445"/>
                <a:gd name="T11" fmla="*/ 195 h 195"/>
                <a:gd name="T12" fmla="*/ 152 w 445"/>
                <a:gd name="T13" fmla="*/ 195 h 195"/>
                <a:gd name="T14" fmla="*/ 152 w 445"/>
                <a:gd name="T15" fmla="*/ 0 h 195"/>
                <a:gd name="T16" fmla="*/ 98 w 445"/>
                <a:gd name="T17" fmla="*/ 0 h 195"/>
                <a:gd name="T18" fmla="*/ 98 w 445"/>
                <a:gd name="T19" fmla="*/ 195 h 195"/>
                <a:gd name="T20" fmla="*/ 0 w 445"/>
                <a:gd name="T21" fmla="*/ 195 h 195"/>
                <a:gd name="T22" fmla="*/ 55 w 445"/>
                <a:gd name="T23" fmla="*/ 195 h 195"/>
                <a:gd name="T24" fmla="*/ 55 w 445"/>
                <a:gd name="T25" fmla="*/ 0 h 195"/>
                <a:gd name="T26" fmla="*/ 0 w 445"/>
                <a:gd name="T27" fmla="*/ 0 h 195"/>
                <a:gd name="T28" fmla="*/ 0 w 445"/>
                <a:gd name="T29" fmla="*/ 195 h 195"/>
                <a:gd name="T30" fmla="*/ 293 w 445"/>
                <a:gd name="T31" fmla="*/ 195 h 195"/>
                <a:gd name="T32" fmla="*/ 347 w 445"/>
                <a:gd name="T33" fmla="*/ 195 h 195"/>
                <a:gd name="T34" fmla="*/ 347 w 445"/>
                <a:gd name="T35" fmla="*/ 0 h 195"/>
                <a:gd name="T36" fmla="*/ 293 w 445"/>
                <a:gd name="T37" fmla="*/ 0 h 195"/>
                <a:gd name="T38" fmla="*/ 293 w 445"/>
                <a:gd name="T39" fmla="*/ 195 h 195"/>
                <a:gd name="T40" fmla="*/ 391 w 445"/>
                <a:gd name="T41" fmla="*/ 0 h 195"/>
                <a:gd name="T42" fmla="*/ 391 w 445"/>
                <a:gd name="T43" fmla="*/ 195 h 195"/>
                <a:gd name="T44" fmla="*/ 445 w 445"/>
                <a:gd name="T45" fmla="*/ 195 h 195"/>
                <a:gd name="T46" fmla="*/ 445 w 445"/>
                <a:gd name="T47" fmla="*/ 0 h 195"/>
                <a:gd name="T48" fmla="*/ 391 w 445"/>
                <a:gd name="T4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195">
                  <a:moveTo>
                    <a:pt x="195" y="195"/>
                  </a:moveTo>
                  <a:lnTo>
                    <a:pt x="250" y="195"/>
                  </a:lnTo>
                  <a:lnTo>
                    <a:pt x="250" y="0"/>
                  </a:lnTo>
                  <a:lnTo>
                    <a:pt x="195" y="0"/>
                  </a:lnTo>
                  <a:lnTo>
                    <a:pt x="195" y="195"/>
                  </a:lnTo>
                  <a:close/>
                  <a:moveTo>
                    <a:pt x="98" y="195"/>
                  </a:moveTo>
                  <a:lnTo>
                    <a:pt x="152" y="195"/>
                  </a:lnTo>
                  <a:lnTo>
                    <a:pt x="152" y="0"/>
                  </a:lnTo>
                  <a:lnTo>
                    <a:pt x="98" y="0"/>
                  </a:lnTo>
                  <a:lnTo>
                    <a:pt x="98" y="195"/>
                  </a:lnTo>
                  <a:close/>
                  <a:moveTo>
                    <a:pt x="0" y="195"/>
                  </a:moveTo>
                  <a:lnTo>
                    <a:pt x="55" y="195"/>
                  </a:lnTo>
                  <a:lnTo>
                    <a:pt x="55" y="0"/>
                  </a:lnTo>
                  <a:lnTo>
                    <a:pt x="0" y="0"/>
                  </a:lnTo>
                  <a:lnTo>
                    <a:pt x="0" y="195"/>
                  </a:lnTo>
                  <a:close/>
                  <a:moveTo>
                    <a:pt x="293" y="195"/>
                  </a:moveTo>
                  <a:lnTo>
                    <a:pt x="347" y="195"/>
                  </a:lnTo>
                  <a:lnTo>
                    <a:pt x="347" y="0"/>
                  </a:lnTo>
                  <a:lnTo>
                    <a:pt x="293" y="0"/>
                  </a:lnTo>
                  <a:lnTo>
                    <a:pt x="293" y="195"/>
                  </a:lnTo>
                  <a:close/>
                  <a:moveTo>
                    <a:pt x="391" y="0"/>
                  </a:moveTo>
                  <a:lnTo>
                    <a:pt x="391" y="195"/>
                  </a:lnTo>
                  <a:lnTo>
                    <a:pt x="445" y="195"/>
                  </a:lnTo>
                  <a:lnTo>
                    <a:pt x="445" y="0"/>
                  </a:lnTo>
                  <a:lnTo>
                    <a:pt x="39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91">
              <a:extLst>
                <a:ext uri="{FF2B5EF4-FFF2-40B4-BE49-F238E27FC236}">
                  <a16:creationId xmlns:a16="http://schemas.microsoft.com/office/drawing/2014/main" id="{A7CFA741-A8FE-C345-8A20-54CD0BCC74C2}"/>
                </a:ext>
              </a:extLst>
            </p:cNvPr>
            <p:cNvSpPr>
              <a:spLocks noEditPoints="1"/>
            </p:cNvSpPr>
            <p:nvPr/>
          </p:nvSpPr>
          <p:spPr bwMode="auto">
            <a:xfrm>
              <a:off x="5192677" y="2330880"/>
              <a:ext cx="507045" cy="466940"/>
            </a:xfrm>
            <a:custGeom>
              <a:avLst/>
              <a:gdLst>
                <a:gd name="T0" fmla="*/ 288 w 294"/>
                <a:gd name="T1" fmla="*/ 259 h 272"/>
                <a:gd name="T2" fmla="*/ 288 w 294"/>
                <a:gd name="T3" fmla="*/ 225 h 272"/>
                <a:gd name="T4" fmla="*/ 6 w 294"/>
                <a:gd name="T5" fmla="*/ 225 h 272"/>
                <a:gd name="T6" fmla="*/ 6 w 294"/>
                <a:gd name="T7" fmla="*/ 259 h 272"/>
                <a:gd name="T8" fmla="*/ 0 w 294"/>
                <a:gd name="T9" fmla="*/ 259 h 272"/>
                <a:gd name="T10" fmla="*/ 0 w 294"/>
                <a:gd name="T11" fmla="*/ 272 h 272"/>
                <a:gd name="T12" fmla="*/ 294 w 294"/>
                <a:gd name="T13" fmla="*/ 272 h 272"/>
                <a:gd name="T14" fmla="*/ 294 w 294"/>
                <a:gd name="T15" fmla="*/ 259 h 272"/>
                <a:gd name="T16" fmla="*/ 288 w 294"/>
                <a:gd name="T17" fmla="*/ 259 h 272"/>
                <a:gd name="T18" fmla="*/ 8 w 294"/>
                <a:gd name="T19" fmla="*/ 93 h 272"/>
                <a:gd name="T20" fmla="*/ 12 w 294"/>
                <a:gd name="T21" fmla="*/ 93 h 272"/>
                <a:gd name="T22" fmla="*/ 12 w 294"/>
                <a:gd name="T23" fmla="*/ 107 h 272"/>
                <a:gd name="T24" fmla="*/ 281 w 294"/>
                <a:gd name="T25" fmla="*/ 107 h 272"/>
                <a:gd name="T26" fmla="*/ 281 w 294"/>
                <a:gd name="T27" fmla="*/ 93 h 272"/>
                <a:gd name="T28" fmla="*/ 285 w 294"/>
                <a:gd name="T29" fmla="*/ 93 h 272"/>
                <a:gd name="T30" fmla="*/ 285 w 294"/>
                <a:gd name="T31" fmla="*/ 91 h 272"/>
                <a:gd name="T32" fmla="*/ 292 w 294"/>
                <a:gd name="T33" fmla="*/ 91 h 272"/>
                <a:gd name="T34" fmla="*/ 292 w 294"/>
                <a:gd name="T35" fmla="*/ 85 h 272"/>
                <a:gd name="T36" fmla="*/ 261 w 294"/>
                <a:gd name="T37" fmla="*/ 85 h 272"/>
                <a:gd name="T38" fmla="*/ 261 w 294"/>
                <a:gd name="T39" fmla="*/ 58 h 272"/>
                <a:gd name="T40" fmla="*/ 267 w 294"/>
                <a:gd name="T41" fmla="*/ 61 h 272"/>
                <a:gd name="T42" fmla="*/ 268 w 294"/>
                <a:gd name="T43" fmla="*/ 53 h 272"/>
                <a:gd name="T44" fmla="*/ 147 w 294"/>
                <a:gd name="T45" fmla="*/ 0 h 272"/>
                <a:gd name="T46" fmla="*/ 26 w 294"/>
                <a:gd name="T47" fmla="*/ 53 h 272"/>
                <a:gd name="T48" fmla="*/ 27 w 294"/>
                <a:gd name="T49" fmla="*/ 61 h 272"/>
                <a:gd name="T50" fmla="*/ 33 w 294"/>
                <a:gd name="T51" fmla="*/ 58 h 272"/>
                <a:gd name="T52" fmla="*/ 33 w 294"/>
                <a:gd name="T53" fmla="*/ 85 h 272"/>
                <a:gd name="T54" fmla="*/ 2 w 294"/>
                <a:gd name="T55" fmla="*/ 85 h 272"/>
                <a:gd name="T56" fmla="*/ 2 w 294"/>
                <a:gd name="T57" fmla="*/ 91 h 272"/>
                <a:gd name="T58" fmla="*/ 8 w 294"/>
                <a:gd name="T59" fmla="*/ 91 h 272"/>
                <a:gd name="T60" fmla="*/ 8 w 294"/>
                <a:gd name="T61" fmla="*/ 93 h 272"/>
                <a:gd name="T62" fmla="*/ 147 w 294"/>
                <a:gd name="T63" fmla="*/ 32 h 272"/>
                <a:gd name="T64" fmla="*/ 169 w 294"/>
                <a:gd name="T65" fmla="*/ 54 h 272"/>
                <a:gd name="T66" fmla="*/ 147 w 294"/>
                <a:gd name="T67" fmla="*/ 76 h 272"/>
                <a:gd name="T68" fmla="*/ 125 w 294"/>
                <a:gd name="T69" fmla="*/ 54 h 272"/>
                <a:gd name="T70" fmla="*/ 147 w 294"/>
                <a:gd name="T71" fmla="*/ 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4" h="272">
                  <a:moveTo>
                    <a:pt x="288" y="259"/>
                  </a:moveTo>
                  <a:cubicBezTo>
                    <a:pt x="288" y="225"/>
                    <a:pt x="288" y="225"/>
                    <a:pt x="288" y="225"/>
                  </a:cubicBezTo>
                  <a:cubicBezTo>
                    <a:pt x="6" y="225"/>
                    <a:pt x="6" y="225"/>
                    <a:pt x="6" y="225"/>
                  </a:cubicBezTo>
                  <a:cubicBezTo>
                    <a:pt x="6" y="259"/>
                    <a:pt x="6" y="259"/>
                    <a:pt x="6" y="259"/>
                  </a:cubicBezTo>
                  <a:cubicBezTo>
                    <a:pt x="0" y="259"/>
                    <a:pt x="0" y="259"/>
                    <a:pt x="0" y="259"/>
                  </a:cubicBezTo>
                  <a:cubicBezTo>
                    <a:pt x="0" y="272"/>
                    <a:pt x="0" y="272"/>
                    <a:pt x="0" y="272"/>
                  </a:cubicBezTo>
                  <a:cubicBezTo>
                    <a:pt x="294" y="272"/>
                    <a:pt x="294" y="272"/>
                    <a:pt x="294" y="272"/>
                  </a:cubicBezTo>
                  <a:cubicBezTo>
                    <a:pt x="294" y="259"/>
                    <a:pt x="294" y="259"/>
                    <a:pt x="294" y="259"/>
                  </a:cubicBezTo>
                  <a:lnTo>
                    <a:pt x="288" y="259"/>
                  </a:lnTo>
                  <a:close/>
                  <a:moveTo>
                    <a:pt x="8" y="93"/>
                  </a:moveTo>
                  <a:cubicBezTo>
                    <a:pt x="12" y="93"/>
                    <a:pt x="12" y="93"/>
                    <a:pt x="12" y="93"/>
                  </a:cubicBezTo>
                  <a:cubicBezTo>
                    <a:pt x="12" y="107"/>
                    <a:pt x="12" y="107"/>
                    <a:pt x="12" y="107"/>
                  </a:cubicBezTo>
                  <a:cubicBezTo>
                    <a:pt x="281" y="107"/>
                    <a:pt x="281" y="107"/>
                    <a:pt x="281" y="107"/>
                  </a:cubicBezTo>
                  <a:cubicBezTo>
                    <a:pt x="281" y="93"/>
                    <a:pt x="281" y="93"/>
                    <a:pt x="281" y="93"/>
                  </a:cubicBezTo>
                  <a:cubicBezTo>
                    <a:pt x="285" y="93"/>
                    <a:pt x="285" y="93"/>
                    <a:pt x="285" y="93"/>
                  </a:cubicBezTo>
                  <a:cubicBezTo>
                    <a:pt x="285" y="91"/>
                    <a:pt x="285" y="91"/>
                    <a:pt x="285" y="91"/>
                  </a:cubicBezTo>
                  <a:cubicBezTo>
                    <a:pt x="292" y="91"/>
                    <a:pt x="292" y="91"/>
                    <a:pt x="292" y="91"/>
                  </a:cubicBezTo>
                  <a:cubicBezTo>
                    <a:pt x="292" y="85"/>
                    <a:pt x="292" y="85"/>
                    <a:pt x="292" y="85"/>
                  </a:cubicBezTo>
                  <a:cubicBezTo>
                    <a:pt x="261" y="85"/>
                    <a:pt x="261" y="85"/>
                    <a:pt x="261" y="85"/>
                  </a:cubicBezTo>
                  <a:cubicBezTo>
                    <a:pt x="261" y="58"/>
                    <a:pt x="261" y="58"/>
                    <a:pt x="261" y="58"/>
                  </a:cubicBezTo>
                  <a:cubicBezTo>
                    <a:pt x="267" y="61"/>
                    <a:pt x="267" y="61"/>
                    <a:pt x="267" y="61"/>
                  </a:cubicBezTo>
                  <a:cubicBezTo>
                    <a:pt x="268" y="53"/>
                    <a:pt x="268" y="53"/>
                    <a:pt x="268" y="53"/>
                  </a:cubicBezTo>
                  <a:cubicBezTo>
                    <a:pt x="147" y="0"/>
                    <a:pt x="147" y="0"/>
                    <a:pt x="147" y="0"/>
                  </a:cubicBezTo>
                  <a:cubicBezTo>
                    <a:pt x="26" y="53"/>
                    <a:pt x="26" y="53"/>
                    <a:pt x="26" y="53"/>
                  </a:cubicBezTo>
                  <a:cubicBezTo>
                    <a:pt x="27" y="61"/>
                    <a:pt x="27" y="61"/>
                    <a:pt x="27" y="61"/>
                  </a:cubicBezTo>
                  <a:cubicBezTo>
                    <a:pt x="33" y="58"/>
                    <a:pt x="33" y="58"/>
                    <a:pt x="33" y="58"/>
                  </a:cubicBezTo>
                  <a:cubicBezTo>
                    <a:pt x="33" y="85"/>
                    <a:pt x="33" y="85"/>
                    <a:pt x="33" y="85"/>
                  </a:cubicBezTo>
                  <a:cubicBezTo>
                    <a:pt x="2" y="85"/>
                    <a:pt x="2" y="85"/>
                    <a:pt x="2" y="85"/>
                  </a:cubicBezTo>
                  <a:cubicBezTo>
                    <a:pt x="2" y="91"/>
                    <a:pt x="2" y="91"/>
                    <a:pt x="2" y="91"/>
                  </a:cubicBezTo>
                  <a:cubicBezTo>
                    <a:pt x="8" y="91"/>
                    <a:pt x="8" y="91"/>
                    <a:pt x="8" y="91"/>
                  </a:cubicBezTo>
                  <a:lnTo>
                    <a:pt x="8" y="93"/>
                  </a:lnTo>
                  <a:close/>
                  <a:moveTo>
                    <a:pt x="147" y="32"/>
                  </a:moveTo>
                  <a:cubicBezTo>
                    <a:pt x="159" y="32"/>
                    <a:pt x="169" y="42"/>
                    <a:pt x="169" y="54"/>
                  </a:cubicBezTo>
                  <a:cubicBezTo>
                    <a:pt x="169" y="66"/>
                    <a:pt x="159" y="76"/>
                    <a:pt x="147" y="76"/>
                  </a:cubicBezTo>
                  <a:cubicBezTo>
                    <a:pt x="135" y="76"/>
                    <a:pt x="125" y="66"/>
                    <a:pt x="125" y="54"/>
                  </a:cubicBezTo>
                  <a:cubicBezTo>
                    <a:pt x="125" y="42"/>
                    <a:pt x="135" y="32"/>
                    <a:pt x="147" y="32"/>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7" name="Gears with coin">
            <a:extLst>
              <a:ext uri="{FF2B5EF4-FFF2-40B4-BE49-F238E27FC236}">
                <a16:creationId xmlns:a16="http://schemas.microsoft.com/office/drawing/2014/main" id="{A29CC38C-AFEC-F248-BAAD-A0C0C7A7E173}"/>
              </a:ext>
            </a:extLst>
          </p:cNvPr>
          <p:cNvGrpSpPr/>
          <p:nvPr/>
        </p:nvGrpSpPr>
        <p:grpSpPr>
          <a:xfrm>
            <a:off x="5892479" y="3098047"/>
            <a:ext cx="775546" cy="885294"/>
            <a:chOff x="6077858" y="5780887"/>
            <a:chExt cx="490812" cy="527098"/>
          </a:xfrm>
          <a:effectLst>
            <a:reflection blurRad="6350" stA="20000" endPos="35000" dir="5400000" sy="-100000" algn="bl" rotWithShape="0"/>
          </a:effectLst>
        </p:grpSpPr>
        <p:sp>
          <p:nvSpPr>
            <p:cNvPr id="28" name="Freeform 98">
              <a:extLst>
                <a:ext uri="{FF2B5EF4-FFF2-40B4-BE49-F238E27FC236}">
                  <a16:creationId xmlns:a16="http://schemas.microsoft.com/office/drawing/2014/main" id="{6A2FF610-49A3-214C-831A-11DF4F0A9B52}"/>
                </a:ext>
              </a:extLst>
            </p:cNvPr>
            <p:cNvSpPr>
              <a:spLocks noEditPoints="1"/>
            </p:cNvSpPr>
            <p:nvPr/>
          </p:nvSpPr>
          <p:spPr bwMode="auto">
            <a:xfrm>
              <a:off x="6077858" y="5780887"/>
              <a:ext cx="490812" cy="527098"/>
            </a:xfrm>
            <a:custGeom>
              <a:avLst/>
              <a:gdLst>
                <a:gd name="T0" fmla="*/ 64 w 285"/>
                <a:gd name="T1" fmla="*/ 269 h 307"/>
                <a:gd name="T2" fmla="*/ 64 w 285"/>
                <a:gd name="T3" fmla="*/ 257 h 307"/>
                <a:gd name="T4" fmla="*/ 78 w 285"/>
                <a:gd name="T5" fmla="*/ 243 h 307"/>
                <a:gd name="T6" fmla="*/ 118 w 285"/>
                <a:gd name="T7" fmla="*/ 235 h 307"/>
                <a:gd name="T8" fmla="*/ 120 w 285"/>
                <a:gd name="T9" fmla="*/ 215 h 307"/>
                <a:gd name="T10" fmla="*/ 107 w 285"/>
                <a:gd name="T11" fmla="*/ 209 h 307"/>
                <a:gd name="T12" fmla="*/ 98 w 285"/>
                <a:gd name="T13" fmla="*/ 190 h 307"/>
                <a:gd name="T14" fmla="*/ 84 w 285"/>
                <a:gd name="T15" fmla="*/ 192 h 307"/>
                <a:gd name="T16" fmla="*/ 67 w 285"/>
                <a:gd name="T17" fmla="*/ 180 h 307"/>
                <a:gd name="T18" fmla="*/ 56 w 285"/>
                <a:gd name="T19" fmla="*/ 189 h 307"/>
                <a:gd name="T20" fmla="*/ 35 w 285"/>
                <a:gd name="T21" fmla="*/ 187 h 307"/>
                <a:gd name="T22" fmla="*/ 29 w 285"/>
                <a:gd name="T23" fmla="*/ 200 h 307"/>
                <a:gd name="T24" fmla="*/ 11 w 285"/>
                <a:gd name="T25" fmla="*/ 209 h 307"/>
                <a:gd name="T26" fmla="*/ 12 w 285"/>
                <a:gd name="T27" fmla="*/ 223 h 307"/>
                <a:gd name="T28" fmla="*/ 0 w 285"/>
                <a:gd name="T29" fmla="*/ 240 h 307"/>
                <a:gd name="T30" fmla="*/ 9 w 285"/>
                <a:gd name="T31" fmla="*/ 251 h 307"/>
                <a:gd name="T32" fmla="*/ 7 w 285"/>
                <a:gd name="T33" fmla="*/ 272 h 307"/>
                <a:gd name="T34" fmla="*/ 21 w 285"/>
                <a:gd name="T35" fmla="*/ 278 h 307"/>
                <a:gd name="T36" fmla="*/ 29 w 285"/>
                <a:gd name="T37" fmla="*/ 296 h 307"/>
                <a:gd name="T38" fmla="*/ 43 w 285"/>
                <a:gd name="T39" fmla="*/ 295 h 307"/>
                <a:gd name="T40" fmla="*/ 60 w 285"/>
                <a:gd name="T41" fmla="*/ 307 h 307"/>
                <a:gd name="T42" fmla="*/ 72 w 285"/>
                <a:gd name="T43" fmla="*/ 298 h 307"/>
                <a:gd name="T44" fmla="*/ 93 w 285"/>
                <a:gd name="T45" fmla="*/ 300 h 307"/>
                <a:gd name="T46" fmla="*/ 98 w 285"/>
                <a:gd name="T47" fmla="*/ 287 h 307"/>
                <a:gd name="T48" fmla="*/ 117 w 285"/>
                <a:gd name="T49" fmla="*/ 278 h 307"/>
                <a:gd name="T50" fmla="*/ 115 w 285"/>
                <a:gd name="T51" fmla="*/ 264 h 307"/>
                <a:gd name="T52" fmla="*/ 127 w 285"/>
                <a:gd name="T53" fmla="*/ 247 h 307"/>
                <a:gd name="T54" fmla="*/ 64 w 285"/>
                <a:gd name="T55" fmla="*/ 284 h 307"/>
                <a:gd name="T56" fmla="*/ 104 w 285"/>
                <a:gd name="T57" fmla="*/ 243 h 307"/>
                <a:gd name="T58" fmla="*/ 270 w 285"/>
                <a:gd name="T59" fmla="*/ 96 h 307"/>
                <a:gd name="T60" fmla="*/ 273 w 285"/>
                <a:gd name="T61" fmla="*/ 60 h 307"/>
                <a:gd name="T62" fmla="*/ 250 w 285"/>
                <a:gd name="T63" fmla="*/ 50 h 307"/>
                <a:gd name="T64" fmla="*/ 235 w 285"/>
                <a:gd name="T65" fmla="*/ 18 h 307"/>
                <a:gd name="T66" fmla="*/ 210 w 285"/>
                <a:gd name="T67" fmla="*/ 21 h 307"/>
                <a:gd name="T68" fmla="*/ 181 w 285"/>
                <a:gd name="T69" fmla="*/ 0 h 307"/>
                <a:gd name="T70" fmla="*/ 161 w 285"/>
                <a:gd name="T71" fmla="*/ 15 h 307"/>
                <a:gd name="T72" fmla="*/ 125 w 285"/>
                <a:gd name="T73" fmla="*/ 12 h 307"/>
                <a:gd name="T74" fmla="*/ 116 w 285"/>
                <a:gd name="T75" fmla="*/ 35 h 307"/>
                <a:gd name="T76" fmla="*/ 83 w 285"/>
                <a:gd name="T77" fmla="*/ 50 h 307"/>
                <a:gd name="T78" fmla="*/ 86 w 285"/>
                <a:gd name="T79" fmla="*/ 75 h 307"/>
                <a:gd name="T80" fmla="*/ 65 w 285"/>
                <a:gd name="T81" fmla="*/ 104 h 307"/>
                <a:gd name="T82" fmla="*/ 81 w 285"/>
                <a:gd name="T83" fmla="*/ 124 h 307"/>
                <a:gd name="T84" fmla="*/ 77 w 285"/>
                <a:gd name="T85" fmla="*/ 160 h 307"/>
                <a:gd name="T86" fmla="*/ 100 w 285"/>
                <a:gd name="T87" fmla="*/ 169 h 307"/>
                <a:gd name="T88" fmla="*/ 115 w 285"/>
                <a:gd name="T89" fmla="*/ 202 h 307"/>
                <a:gd name="T90" fmla="*/ 140 w 285"/>
                <a:gd name="T91" fmla="*/ 199 h 307"/>
                <a:gd name="T92" fmla="*/ 169 w 285"/>
                <a:gd name="T93" fmla="*/ 220 h 307"/>
                <a:gd name="T94" fmla="*/ 189 w 285"/>
                <a:gd name="T95" fmla="*/ 204 h 307"/>
                <a:gd name="T96" fmla="*/ 225 w 285"/>
                <a:gd name="T97" fmla="*/ 208 h 307"/>
                <a:gd name="T98" fmla="*/ 235 w 285"/>
                <a:gd name="T99" fmla="*/ 185 h 307"/>
                <a:gd name="T100" fmla="*/ 267 w 285"/>
                <a:gd name="T101" fmla="*/ 170 h 307"/>
                <a:gd name="T102" fmla="*/ 264 w 285"/>
                <a:gd name="T103" fmla="*/ 145 h 307"/>
                <a:gd name="T104" fmla="*/ 285 w 285"/>
                <a:gd name="T105" fmla="*/ 116 h 307"/>
                <a:gd name="T106" fmla="*/ 175 w 285"/>
                <a:gd name="T107" fmla="*/ 191 h 307"/>
                <a:gd name="T108" fmla="*/ 256 w 285"/>
                <a:gd name="T109" fmla="*/ 1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5" h="307">
                  <a:moveTo>
                    <a:pt x="64" y="217"/>
                  </a:moveTo>
                  <a:cubicBezTo>
                    <a:pt x="49" y="217"/>
                    <a:pt x="38" y="229"/>
                    <a:pt x="38" y="243"/>
                  </a:cubicBezTo>
                  <a:cubicBezTo>
                    <a:pt x="38" y="258"/>
                    <a:pt x="49" y="269"/>
                    <a:pt x="64" y="269"/>
                  </a:cubicBezTo>
                  <a:cubicBezTo>
                    <a:pt x="78" y="269"/>
                    <a:pt x="90" y="258"/>
                    <a:pt x="90" y="243"/>
                  </a:cubicBezTo>
                  <a:cubicBezTo>
                    <a:pt x="90" y="229"/>
                    <a:pt x="78" y="217"/>
                    <a:pt x="64" y="217"/>
                  </a:cubicBezTo>
                  <a:close/>
                  <a:moveTo>
                    <a:pt x="64" y="257"/>
                  </a:moveTo>
                  <a:cubicBezTo>
                    <a:pt x="56" y="257"/>
                    <a:pt x="50" y="251"/>
                    <a:pt x="50" y="243"/>
                  </a:cubicBezTo>
                  <a:cubicBezTo>
                    <a:pt x="50" y="236"/>
                    <a:pt x="56" y="229"/>
                    <a:pt x="64" y="229"/>
                  </a:cubicBezTo>
                  <a:cubicBezTo>
                    <a:pt x="72" y="229"/>
                    <a:pt x="78" y="236"/>
                    <a:pt x="78" y="243"/>
                  </a:cubicBezTo>
                  <a:cubicBezTo>
                    <a:pt x="78" y="251"/>
                    <a:pt x="72" y="257"/>
                    <a:pt x="64" y="257"/>
                  </a:cubicBezTo>
                  <a:close/>
                  <a:moveTo>
                    <a:pt x="122" y="235"/>
                  </a:moveTo>
                  <a:cubicBezTo>
                    <a:pt x="118" y="235"/>
                    <a:pt x="118" y="235"/>
                    <a:pt x="118" y="235"/>
                  </a:cubicBezTo>
                  <a:cubicBezTo>
                    <a:pt x="118" y="231"/>
                    <a:pt x="117" y="227"/>
                    <a:pt x="115" y="223"/>
                  </a:cubicBezTo>
                  <a:cubicBezTo>
                    <a:pt x="118" y="221"/>
                    <a:pt x="118" y="221"/>
                    <a:pt x="118" y="221"/>
                  </a:cubicBezTo>
                  <a:cubicBezTo>
                    <a:pt x="121" y="220"/>
                    <a:pt x="122" y="217"/>
                    <a:pt x="120" y="215"/>
                  </a:cubicBezTo>
                  <a:cubicBezTo>
                    <a:pt x="117" y="209"/>
                    <a:pt x="117" y="209"/>
                    <a:pt x="117" y="209"/>
                  </a:cubicBezTo>
                  <a:cubicBezTo>
                    <a:pt x="116" y="207"/>
                    <a:pt x="113" y="206"/>
                    <a:pt x="110" y="207"/>
                  </a:cubicBezTo>
                  <a:cubicBezTo>
                    <a:pt x="107" y="209"/>
                    <a:pt x="107" y="209"/>
                    <a:pt x="107" y="209"/>
                  </a:cubicBezTo>
                  <a:cubicBezTo>
                    <a:pt x="104" y="206"/>
                    <a:pt x="101" y="203"/>
                    <a:pt x="98" y="200"/>
                  </a:cubicBezTo>
                  <a:cubicBezTo>
                    <a:pt x="100" y="197"/>
                    <a:pt x="100" y="197"/>
                    <a:pt x="100" y="197"/>
                  </a:cubicBezTo>
                  <a:cubicBezTo>
                    <a:pt x="101" y="194"/>
                    <a:pt x="101" y="192"/>
                    <a:pt x="98" y="190"/>
                  </a:cubicBezTo>
                  <a:cubicBezTo>
                    <a:pt x="93" y="187"/>
                    <a:pt x="93" y="187"/>
                    <a:pt x="93" y="187"/>
                  </a:cubicBezTo>
                  <a:cubicBezTo>
                    <a:pt x="90" y="186"/>
                    <a:pt x="87" y="186"/>
                    <a:pt x="86" y="189"/>
                  </a:cubicBezTo>
                  <a:cubicBezTo>
                    <a:pt x="84" y="192"/>
                    <a:pt x="84" y="192"/>
                    <a:pt x="84" y="192"/>
                  </a:cubicBezTo>
                  <a:cubicBezTo>
                    <a:pt x="80" y="191"/>
                    <a:pt x="76" y="189"/>
                    <a:pt x="72" y="189"/>
                  </a:cubicBezTo>
                  <a:cubicBezTo>
                    <a:pt x="72" y="185"/>
                    <a:pt x="72" y="185"/>
                    <a:pt x="72" y="185"/>
                  </a:cubicBezTo>
                  <a:cubicBezTo>
                    <a:pt x="72" y="182"/>
                    <a:pt x="70" y="180"/>
                    <a:pt x="67" y="180"/>
                  </a:cubicBezTo>
                  <a:cubicBezTo>
                    <a:pt x="60" y="180"/>
                    <a:pt x="60" y="180"/>
                    <a:pt x="60" y="180"/>
                  </a:cubicBezTo>
                  <a:cubicBezTo>
                    <a:pt x="58" y="180"/>
                    <a:pt x="56" y="182"/>
                    <a:pt x="56" y="185"/>
                  </a:cubicBezTo>
                  <a:cubicBezTo>
                    <a:pt x="56" y="189"/>
                    <a:pt x="56" y="189"/>
                    <a:pt x="56" y="189"/>
                  </a:cubicBezTo>
                  <a:cubicBezTo>
                    <a:pt x="51" y="189"/>
                    <a:pt x="47" y="191"/>
                    <a:pt x="43" y="192"/>
                  </a:cubicBezTo>
                  <a:cubicBezTo>
                    <a:pt x="42" y="189"/>
                    <a:pt x="42" y="189"/>
                    <a:pt x="42" y="189"/>
                  </a:cubicBezTo>
                  <a:cubicBezTo>
                    <a:pt x="40" y="186"/>
                    <a:pt x="37" y="186"/>
                    <a:pt x="35" y="187"/>
                  </a:cubicBezTo>
                  <a:cubicBezTo>
                    <a:pt x="29" y="190"/>
                    <a:pt x="29" y="190"/>
                    <a:pt x="29" y="190"/>
                  </a:cubicBezTo>
                  <a:cubicBezTo>
                    <a:pt x="27" y="192"/>
                    <a:pt x="26" y="194"/>
                    <a:pt x="27" y="197"/>
                  </a:cubicBezTo>
                  <a:cubicBezTo>
                    <a:pt x="29" y="200"/>
                    <a:pt x="29" y="200"/>
                    <a:pt x="29" y="200"/>
                  </a:cubicBezTo>
                  <a:cubicBezTo>
                    <a:pt x="26" y="203"/>
                    <a:pt x="23" y="206"/>
                    <a:pt x="21" y="209"/>
                  </a:cubicBezTo>
                  <a:cubicBezTo>
                    <a:pt x="17" y="207"/>
                    <a:pt x="17" y="207"/>
                    <a:pt x="17" y="207"/>
                  </a:cubicBezTo>
                  <a:cubicBezTo>
                    <a:pt x="15" y="206"/>
                    <a:pt x="12" y="207"/>
                    <a:pt x="11" y="209"/>
                  </a:cubicBezTo>
                  <a:cubicBezTo>
                    <a:pt x="7" y="215"/>
                    <a:pt x="7" y="215"/>
                    <a:pt x="7" y="215"/>
                  </a:cubicBezTo>
                  <a:cubicBezTo>
                    <a:pt x="6" y="217"/>
                    <a:pt x="7" y="220"/>
                    <a:pt x="9" y="221"/>
                  </a:cubicBezTo>
                  <a:cubicBezTo>
                    <a:pt x="12" y="223"/>
                    <a:pt x="12" y="223"/>
                    <a:pt x="12" y="223"/>
                  </a:cubicBezTo>
                  <a:cubicBezTo>
                    <a:pt x="11" y="227"/>
                    <a:pt x="10" y="231"/>
                    <a:pt x="9" y="235"/>
                  </a:cubicBezTo>
                  <a:cubicBezTo>
                    <a:pt x="5" y="235"/>
                    <a:pt x="5" y="235"/>
                    <a:pt x="5" y="235"/>
                  </a:cubicBezTo>
                  <a:cubicBezTo>
                    <a:pt x="3" y="235"/>
                    <a:pt x="0" y="237"/>
                    <a:pt x="0" y="240"/>
                  </a:cubicBezTo>
                  <a:cubicBezTo>
                    <a:pt x="0" y="247"/>
                    <a:pt x="0" y="247"/>
                    <a:pt x="0" y="247"/>
                  </a:cubicBezTo>
                  <a:cubicBezTo>
                    <a:pt x="0" y="249"/>
                    <a:pt x="3" y="251"/>
                    <a:pt x="5" y="251"/>
                  </a:cubicBezTo>
                  <a:cubicBezTo>
                    <a:pt x="9" y="251"/>
                    <a:pt x="9" y="251"/>
                    <a:pt x="9" y="251"/>
                  </a:cubicBezTo>
                  <a:cubicBezTo>
                    <a:pt x="10" y="256"/>
                    <a:pt x="11" y="260"/>
                    <a:pt x="12" y="264"/>
                  </a:cubicBezTo>
                  <a:cubicBezTo>
                    <a:pt x="9" y="266"/>
                    <a:pt x="9" y="266"/>
                    <a:pt x="9" y="266"/>
                  </a:cubicBezTo>
                  <a:cubicBezTo>
                    <a:pt x="7" y="267"/>
                    <a:pt x="6" y="270"/>
                    <a:pt x="7" y="272"/>
                  </a:cubicBezTo>
                  <a:cubicBezTo>
                    <a:pt x="11" y="278"/>
                    <a:pt x="11" y="278"/>
                    <a:pt x="11" y="278"/>
                  </a:cubicBezTo>
                  <a:cubicBezTo>
                    <a:pt x="12" y="280"/>
                    <a:pt x="15" y="281"/>
                    <a:pt x="17" y="280"/>
                  </a:cubicBezTo>
                  <a:cubicBezTo>
                    <a:pt x="21" y="278"/>
                    <a:pt x="21" y="278"/>
                    <a:pt x="21" y="278"/>
                  </a:cubicBezTo>
                  <a:cubicBezTo>
                    <a:pt x="23" y="281"/>
                    <a:pt x="26" y="284"/>
                    <a:pt x="29" y="287"/>
                  </a:cubicBezTo>
                  <a:cubicBezTo>
                    <a:pt x="27" y="290"/>
                    <a:pt x="27" y="290"/>
                    <a:pt x="27" y="290"/>
                  </a:cubicBezTo>
                  <a:cubicBezTo>
                    <a:pt x="26" y="292"/>
                    <a:pt x="27" y="295"/>
                    <a:pt x="29" y="296"/>
                  </a:cubicBezTo>
                  <a:cubicBezTo>
                    <a:pt x="35" y="300"/>
                    <a:pt x="35" y="300"/>
                    <a:pt x="35" y="300"/>
                  </a:cubicBezTo>
                  <a:cubicBezTo>
                    <a:pt x="37" y="301"/>
                    <a:pt x="40" y="300"/>
                    <a:pt x="42" y="298"/>
                  </a:cubicBezTo>
                  <a:cubicBezTo>
                    <a:pt x="43" y="295"/>
                    <a:pt x="43" y="295"/>
                    <a:pt x="43" y="295"/>
                  </a:cubicBezTo>
                  <a:cubicBezTo>
                    <a:pt x="47" y="296"/>
                    <a:pt x="51" y="297"/>
                    <a:pt x="56" y="298"/>
                  </a:cubicBezTo>
                  <a:cubicBezTo>
                    <a:pt x="56" y="302"/>
                    <a:pt x="56" y="302"/>
                    <a:pt x="56" y="302"/>
                  </a:cubicBezTo>
                  <a:cubicBezTo>
                    <a:pt x="56" y="304"/>
                    <a:pt x="58" y="307"/>
                    <a:pt x="60" y="307"/>
                  </a:cubicBezTo>
                  <a:cubicBezTo>
                    <a:pt x="67" y="307"/>
                    <a:pt x="67" y="307"/>
                    <a:pt x="67" y="307"/>
                  </a:cubicBezTo>
                  <a:cubicBezTo>
                    <a:pt x="70" y="307"/>
                    <a:pt x="72" y="304"/>
                    <a:pt x="72" y="302"/>
                  </a:cubicBezTo>
                  <a:cubicBezTo>
                    <a:pt x="72" y="298"/>
                    <a:pt x="72" y="298"/>
                    <a:pt x="72" y="298"/>
                  </a:cubicBezTo>
                  <a:cubicBezTo>
                    <a:pt x="76" y="297"/>
                    <a:pt x="80" y="296"/>
                    <a:pt x="84" y="295"/>
                  </a:cubicBezTo>
                  <a:cubicBezTo>
                    <a:pt x="86" y="298"/>
                    <a:pt x="86" y="298"/>
                    <a:pt x="86" y="298"/>
                  </a:cubicBezTo>
                  <a:cubicBezTo>
                    <a:pt x="87" y="300"/>
                    <a:pt x="90" y="301"/>
                    <a:pt x="93" y="300"/>
                  </a:cubicBezTo>
                  <a:cubicBezTo>
                    <a:pt x="98" y="296"/>
                    <a:pt x="98" y="296"/>
                    <a:pt x="98" y="296"/>
                  </a:cubicBezTo>
                  <a:cubicBezTo>
                    <a:pt x="101" y="295"/>
                    <a:pt x="101" y="292"/>
                    <a:pt x="100" y="290"/>
                  </a:cubicBezTo>
                  <a:cubicBezTo>
                    <a:pt x="98" y="287"/>
                    <a:pt x="98" y="287"/>
                    <a:pt x="98" y="287"/>
                  </a:cubicBezTo>
                  <a:cubicBezTo>
                    <a:pt x="101" y="284"/>
                    <a:pt x="104" y="281"/>
                    <a:pt x="107" y="278"/>
                  </a:cubicBezTo>
                  <a:cubicBezTo>
                    <a:pt x="110" y="280"/>
                    <a:pt x="110" y="280"/>
                    <a:pt x="110" y="280"/>
                  </a:cubicBezTo>
                  <a:cubicBezTo>
                    <a:pt x="113" y="281"/>
                    <a:pt x="116" y="280"/>
                    <a:pt x="117" y="278"/>
                  </a:cubicBezTo>
                  <a:cubicBezTo>
                    <a:pt x="120" y="272"/>
                    <a:pt x="120" y="272"/>
                    <a:pt x="120" y="272"/>
                  </a:cubicBezTo>
                  <a:cubicBezTo>
                    <a:pt x="122" y="270"/>
                    <a:pt x="121" y="267"/>
                    <a:pt x="118" y="266"/>
                  </a:cubicBezTo>
                  <a:cubicBezTo>
                    <a:pt x="115" y="264"/>
                    <a:pt x="115" y="264"/>
                    <a:pt x="115" y="264"/>
                  </a:cubicBezTo>
                  <a:cubicBezTo>
                    <a:pt x="117" y="260"/>
                    <a:pt x="118" y="256"/>
                    <a:pt x="118" y="251"/>
                  </a:cubicBezTo>
                  <a:cubicBezTo>
                    <a:pt x="122" y="251"/>
                    <a:pt x="122" y="251"/>
                    <a:pt x="122" y="251"/>
                  </a:cubicBezTo>
                  <a:cubicBezTo>
                    <a:pt x="125" y="251"/>
                    <a:pt x="127" y="249"/>
                    <a:pt x="127" y="247"/>
                  </a:cubicBezTo>
                  <a:cubicBezTo>
                    <a:pt x="127" y="240"/>
                    <a:pt x="127" y="240"/>
                    <a:pt x="127" y="240"/>
                  </a:cubicBezTo>
                  <a:cubicBezTo>
                    <a:pt x="127" y="237"/>
                    <a:pt x="125" y="235"/>
                    <a:pt x="122" y="235"/>
                  </a:cubicBezTo>
                  <a:close/>
                  <a:moveTo>
                    <a:pt x="64" y="284"/>
                  </a:moveTo>
                  <a:cubicBezTo>
                    <a:pt x="41" y="284"/>
                    <a:pt x="23" y="266"/>
                    <a:pt x="23" y="243"/>
                  </a:cubicBezTo>
                  <a:cubicBezTo>
                    <a:pt x="23" y="221"/>
                    <a:pt x="41" y="203"/>
                    <a:pt x="64" y="203"/>
                  </a:cubicBezTo>
                  <a:cubicBezTo>
                    <a:pt x="86" y="203"/>
                    <a:pt x="104" y="221"/>
                    <a:pt x="104" y="243"/>
                  </a:cubicBezTo>
                  <a:cubicBezTo>
                    <a:pt x="104" y="266"/>
                    <a:pt x="86" y="284"/>
                    <a:pt x="64" y="284"/>
                  </a:cubicBezTo>
                  <a:close/>
                  <a:moveTo>
                    <a:pt x="277" y="96"/>
                  </a:moveTo>
                  <a:cubicBezTo>
                    <a:pt x="270" y="96"/>
                    <a:pt x="270" y="96"/>
                    <a:pt x="270" y="96"/>
                  </a:cubicBezTo>
                  <a:cubicBezTo>
                    <a:pt x="269" y="88"/>
                    <a:pt x="267" y="81"/>
                    <a:pt x="264" y="75"/>
                  </a:cubicBezTo>
                  <a:cubicBezTo>
                    <a:pt x="270" y="71"/>
                    <a:pt x="270" y="71"/>
                    <a:pt x="270" y="71"/>
                  </a:cubicBezTo>
                  <a:cubicBezTo>
                    <a:pt x="274" y="69"/>
                    <a:pt x="275" y="64"/>
                    <a:pt x="273" y="60"/>
                  </a:cubicBezTo>
                  <a:cubicBezTo>
                    <a:pt x="267" y="50"/>
                    <a:pt x="267" y="50"/>
                    <a:pt x="267" y="50"/>
                  </a:cubicBezTo>
                  <a:cubicBezTo>
                    <a:pt x="265" y="46"/>
                    <a:pt x="260" y="45"/>
                    <a:pt x="256" y="47"/>
                  </a:cubicBezTo>
                  <a:cubicBezTo>
                    <a:pt x="250" y="50"/>
                    <a:pt x="250" y="50"/>
                    <a:pt x="250" y="50"/>
                  </a:cubicBezTo>
                  <a:cubicBezTo>
                    <a:pt x="245" y="45"/>
                    <a:pt x="240" y="40"/>
                    <a:pt x="235" y="35"/>
                  </a:cubicBezTo>
                  <a:cubicBezTo>
                    <a:pt x="238" y="29"/>
                    <a:pt x="238" y="29"/>
                    <a:pt x="238" y="29"/>
                  </a:cubicBezTo>
                  <a:cubicBezTo>
                    <a:pt x="240" y="25"/>
                    <a:pt x="239" y="20"/>
                    <a:pt x="235" y="18"/>
                  </a:cubicBezTo>
                  <a:cubicBezTo>
                    <a:pt x="225" y="12"/>
                    <a:pt x="225" y="12"/>
                    <a:pt x="225" y="12"/>
                  </a:cubicBezTo>
                  <a:cubicBezTo>
                    <a:pt x="221" y="10"/>
                    <a:pt x="216" y="11"/>
                    <a:pt x="214" y="15"/>
                  </a:cubicBezTo>
                  <a:cubicBezTo>
                    <a:pt x="210" y="21"/>
                    <a:pt x="210" y="21"/>
                    <a:pt x="210" y="21"/>
                  </a:cubicBezTo>
                  <a:cubicBezTo>
                    <a:pt x="204" y="18"/>
                    <a:pt x="196" y="16"/>
                    <a:pt x="189" y="15"/>
                  </a:cubicBezTo>
                  <a:cubicBezTo>
                    <a:pt x="189" y="8"/>
                    <a:pt x="189" y="8"/>
                    <a:pt x="189" y="8"/>
                  </a:cubicBezTo>
                  <a:cubicBezTo>
                    <a:pt x="189" y="4"/>
                    <a:pt x="185" y="0"/>
                    <a:pt x="181" y="0"/>
                  </a:cubicBezTo>
                  <a:cubicBezTo>
                    <a:pt x="169" y="0"/>
                    <a:pt x="169" y="0"/>
                    <a:pt x="169" y="0"/>
                  </a:cubicBezTo>
                  <a:cubicBezTo>
                    <a:pt x="165" y="0"/>
                    <a:pt x="161" y="4"/>
                    <a:pt x="161" y="8"/>
                  </a:cubicBezTo>
                  <a:cubicBezTo>
                    <a:pt x="161" y="15"/>
                    <a:pt x="161" y="15"/>
                    <a:pt x="161" y="15"/>
                  </a:cubicBezTo>
                  <a:cubicBezTo>
                    <a:pt x="154" y="16"/>
                    <a:pt x="147" y="18"/>
                    <a:pt x="140" y="21"/>
                  </a:cubicBezTo>
                  <a:cubicBezTo>
                    <a:pt x="137" y="15"/>
                    <a:pt x="137" y="15"/>
                    <a:pt x="137" y="15"/>
                  </a:cubicBezTo>
                  <a:cubicBezTo>
                    <a:pt x="134" y="11"/>
                    <a:pt x="129" y="10"/>
                    <a:pt x="125" y="12"/>
                  </a:cubicBezTo>
                  <a:cubicBezTo>
                    <a:pt x="115" y="18"/>
                    <a:pt x="115" y="18"/>
                    <a:pt x="115" y="18"/>
                  </a:cubicBezTo>
                  <a:cubicBezTo>
                    <a:pt x="111" y="20"/>
                    <a:pt x="110" y="25"/>
                    <a:pt x="112" y="29"/>
                  </a:cubicBezTo>
                  <a:cubicBezTo>
                    <a:pt x="116" y="35"/>
                    <a:pt x="116" y="35"/>
                    <a:pt x="116" y="35"/>
                  </a:cubicBezTo>
                  <a:cubicBezTo>
                    <a:pt x="110" y="40"/>
                    <a:pt x="105" y="45"/>
                    <a:pt x="100" y="50"/>
                  </a:cubicBezTo>
                  <a:cubicBezTo>
                    <a:pt x="94" y="47"/>
                    <a:pt x="94" y="47"/>
                    <a:pt x="94" y="47"/>
                  </a:cubicBezTo>
                  <a:cubicBezTo>
                    <a:pt x="90" y="45"/>
                    <a:pt x="85" y="46"/>
                    <a:pt x="83" y="50"/>
                  </a:cubicBezTo>
                  <a:cubicBezTo>
                    <a:pt x="77" y="60"/>
                    <a:pt x="77" y="60"/>
                    <a:pt x="77" y="60"/>
                  </a:cubicBezTo>
                  <a:cubicBezTo>
                    <a:pt x="75" y="64"/>
                    <a:pt x="76" y="69"/>
                    <a:pt x="80" y="71"/>
                  </a:cubicBezTo>
                  <a:cubicBezTo>
                    <a:pt x="86" y="75"/>
                    <a:pt x="86" y="75"/>
                    <a:pt x="86" y="75"/>
                  </a:cubicBezTo>
                  <a:cubicBezTo>
                    <a:pt x="84" y="81"/>
                    <a:pt x="82" y="88"/>
                    <a:pt x="81" y="96"/>
                  </a:cubicBezTo>
                  <a:cubicBezTo>
                    <a:pt x="74" y="96"/>
                    <a:pt x="74" y="96"/>
                    <a:pt x="74" y="96"/>
                  </a:cubicBezTo>
                  <a:cubicBezTo>
                    <a:pt x="69" y="96"/>
                    <a:pt x="65" y="100"/>
                    <a:pt x="65" y="104"/>
                  </a:cubicBezTo>
                  <a:cubicBezTo>
                    <a:pt x="65" y="116"/>
                    <a:pt x="65" y="116"/>
                    <a:pt x="65" y="116"/>
                  </a:cubicBezTo>
                  <a:cubicBezTo>
                    <a:pt x="65" y="120"/>
                    <a:pt x="69" y="124"/>
                    <a:pt x="74" y="124"/>
                  </a:cubicBezTo>
                  <a:cubicBezTo>
                    <a:pt x="81" y="124"/>
                    <a:pt x="81" y="124"/>
                    <a:pt x="81" y="124"/>
                  </a:cubicBezTo>
                  <a:cubicBezTo>
                    <a:pt x="82" y="131"/>
                    <a:pt x="84" y="138"/>
                    <a:pt x="86" y="145"/>
                  </a:cubicBezTo>
                  <a:cubicBezTo>
                    <a:pt x="80" y="148"/>
                    <a:pt x="80" y="148"/>
                    <a:pt x="80" y="148"/>
                  </a:cubicBezTo>
                  <a:cubicBezTo>
                    <a:pt x="76" y="151"/>
                    <a:pt x="75" y="156"/>
                    <a:pt x="77" y="160"/>
                  </a:cubicBezTo>
                  <a:cubicBezTo>
                    <a:pt x="83" y="170"/>
                    <a:pt x="83" y="170"/>
                    <a:pt x="83" y="170"/>
                  </a:cubicBezTo>
                  <a:cubicBezTo>
                    <a:pt x="85" y="174"/>
                    <a:pt x="90" y="175"/>
                    <a:pt x="94" y="173"/>
                  </a:cubicBezTo>
                  <a:cubicBezTo>
                    <a:pt x="100" y="169"/>
                    <a:pt x="100" y="169"/>
                    <a:pt x="100" y="169"/>
                  </a:cubicBezTo>
                  <a:cubicBezTo>
                    <a:pt x="105" y="175"/>
                    <a:pt x="110" y="180"/>
                    <a:pt x="116" y="185"/>
                  </a:cubicBezTo>
                  <a:cubicBezTo>
                    <a:pt x="112" y="191"/>
                    <a:pt x="112" y="191"/>
                    <a:pt x="112" y="191"/>
                  </a:cubicBezTo>
                  <a:cubicBezTo>
                    <a:pt x="110" y="195"/>
                    <a:pt x="111" y="200"/>
                    <a:pt x="115" y="202"/>
                  </a:cubicBezTo>
                  <a:cubicBezTo>
                    <a:pt x="125" y="208"/>
                    <a:pt x="125" y="208"/>
                    <a:pt x="125" y="208"/>
                  </a:cubicBezTo>
                  <a:cubicBezTo>
                    <a:pt x="129" y="210"/>
                    <a:pt x="134" y="209"/>
                    <a:pt x="137" y="205"/>
                  </a:cubicBezTo>
                  <a:cubicBezTo>
                    <a:pt x="140" y="199"/>
                    <a:pt x="140" y="199"/>
                    <a:pt x="140" y="199"/>
                  </a:cubicBezTo>
                  <a:cubicBezTo>
                    <a:pt x="147" y="201"/>
                    <a:pt x="154" y="203"/>
                    <a:pt x="161" y="204"/>
                  </a:cubicBezTo>
                  <a:cubicBezTo>
                    <a:pt x="161" y="211"/>
                    <a:pt x="161" y="211"/>
                    <a:pt x="161" y="211"/>
                  </a:cubicBezTo>
                  <a:cubicBezTo>
                    <a:pt x="161" y="216"/>
                    <a:pt x="165" y="220"/>
                    <a:pt x="169" y="220"/>
                  </a:cubicBezTo>
                  <a:cubicBezTo>
                    <a:pt x="181" y="220"/>
                    <a:pt x="181" y="220"/>
                    <a:pt x="181" y="220"/>
                  </a:cubicBezTo>
                  <a:cubicBezTo>
                    <a:pt x="185" y="220"/>
                    <a:pt x="189" y="216"/>
                    <a:pt x="189" y="211"/>
                  </a:cubicBezTo>
                  <a:cubicBezTo>
                    <a:pt x="189" y="204"/>
                    <a:pt x="189" y="204"/>
                    <a:pt x="189" y="204"/>
                  </a:cubicBezTo>
                  <a:cubicBezTo>
                    <a:pt x="196" y="203"/>
                    <a:pt x="204" y="201"/>
                    <a:pt x="210" y="199"/>
                  </a:cubicBezTo>
                  <a:cubicBezTo>
                    <a:pt x="214" y="205"/>
                    <a:pt x="214" y="205"/>
                    <a:pt x="214" y="205"/>
                  </a:cubicBezTo>
                  <a:cubicBezTo>
                    <a:pt x="216" y="209"/>
                    <a:pt x="221" y="210"/>
                    <a:pt x="225" y="208"/>
                  </a:cubicBezTo>
                  <a:cubicBezTo>
                    <a:pt x="235" y="202"/>
                    <a:pt x="235" y="202"/>
                    <a:pt x="235" y="202"/>
                  </a:cubicBezTo>
                  <a:cubicBezTo>
                    <a:pt x="239" y="200"/>
                    <a:pt x="240" y="195"/>
                    <a:pt x="238" y="191"/>
                  </a:cubicBezTo>
                  <a:cubicBezTo>
                    <a:pt x="235" y="185"/>
                    <a:pt x="235" y="185"/>
                    <a:pt x="235" y="185"/>
                  </a:cubicBezTo>
                  <a:cubicBezTo>
                    <a:pt x="240" y="180"/>
                    <a:pt x="245" y="175"/>
                    <a:pt x="250" y="169"/>
                  </a:cubicBezTo>
                  <a:cubicBezTo>
                    <a:pt x="256" y="173"/>
                    <a:pt x="256" y="173"/>
                    <a:pt x="256" y="173"/>
                  </a:cubicBezTo>
                  <a:cubicBezTo>
                    <a:pt x="260" y="175"/>
                    <a:pt x="265" y="174"/>
                    <a:pt x="267" y="170"/>
                  </a:cubicBezTo>
                  <a:cubicBezTo>
                    <a:pt x="273" y="160"/>
                    <a:pt x="273" y="160"/>
                    <a:pt x="273" y="160"/>
                  </a:cubicBezTo>
                  <a:cubicBezTo>
                    <a:pt x="275" y="156"/>
                    <a:pt x="274" y="151"/>
                    <a:pt x="270" y="148"/>
                  </a:cubicBezTo>
                  <a:cubicBezTo>
                    <a:pt x="264" y="145"/>
                    <a:pt x="264" y="145"/>
                    <a:pt x="264" y="145"/>
                  </a:cubicBezTo>
                  <a:cubicBezTo>
                    <a:pt x="267" y="138"/>
                    <a:pt x="269" y="131"/>
                    <a:pt x="270" y="124"/>
                  </a:cubicBezTo>
                  <a:cubicBezTo>
                    <a:pt x="277" y="124"/>
                    <a:pt x="277" y="124"/>
                    <a:pt x="277" y="124"/>
                  </a:cubicBezTo>
                  <a:cubicBezTo>
                    <a:pt x="281" y="124"/>
                    <a:pt x="285" y="120"/>
                    <a:pt x="285" y="116"/>
                  </a:cubicBezTo>
                  <a:cubicBezTo>
                    <a:pt x="285" y="104"/>
                    <a:pt x="285" y="104"/>
                    <a:pt x="285" y="104"/>
                  </a:cubicBezTo>
                  <a:cubicBezTo>
                    <a:pt x="285" y="100"/>
                    <a:pt x="281" y="96"/>
                    <a:pt x="277" y="96"/>
                  </a:cubicBezTo>
                  <a:close/>
                  <a:moveTo>
                    <a:pt x="175" y="191"/>
                  </a:moveTo>
                  <a:cubicBezTo>
                    <a:pt x="130" y="191"/>
                    <a:pt x="94" y="154"/>
                    <a:pt x="94" y="110"/>
                  </a:cubicBezTo>
                  <a:cubicBezTo>
                    <a:pt x="94" y="65"/>
                    <a:pt x="130" y="29"/>
                    <a:pt x="175" y="29"/>
                  </a:cubicBezTo>
                  <a:cubicBezTo>
                    <a:pt x="220" y="29"/>
                    <a:pt x="256" y="65"/>
                    <a:pt x="256" y="110"/>
                  </a:cubicBezTo>
                  <a:cubicBezTo>
                    <a:pt x="256" y="154"/>
                    <a:pt x="220" y="191"/>
                    <a:pt x="175" y="191"/>
                  </a:cubicBez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99">
              <a:extLst>
                <a:ext uri="{FF2B5EF4-FFF2-40B4-BE49-F238E27FC236}">
                  <a16:creationId xmlns:a16="http://schemas.microsoft.com/office/drawing/2014/main" id="{017D4CF0-B67F-6B45-98FB-32065CD2A50A}"/>
                </a:ext>
              </a:extLst>
            </p:cNvPr>
            <p:cNvSpPr>
              <a:spLocks noEditPoints="1"/>
            </p:cNvSpPr>
            <p:nvPr/>
          </p:nvSpPr>
          <p:spPr bwMode="auto">
            <a:xfrm>
              <a:off x="6258332" y="5849639"/>
              <a:ext cx="241587" cy="240632"/>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25 h 140"/>
                <a:gd name="T12" fmla="*/ 15 w 140"/>
                <a:gd name="T13" fmla="*/ 70 h 140"/>
                <a:gd name="T14" fmla="*/ 70 w 140"/>
                <a:gd name="T15" fmla="*/ 15 h 140"/>
                <a:gd name="T16" fmla="*/ 125 w 140"/>
                <a:gd name="T17" fmla="*/ 70 h 140"/>
                <a:gd name="T18" fmla="*/ 70 w 140"/>
                <a:gd name="T19" fmla="*/ 125 h 140"/>
                <a:gd name="T20" fmla="*/ 72 w 140"/>
                <a:gd name="T21" fmla="*/ 70 h 140"/>
                <a:gd name="T22" fmla="*/ 72 w 140"/>
                <a:gd name="T23" fmla="*/ 42 h 140"/>
                <a:gd name="T24" fmla="*/ 83 w 140"/>
                <a:gd name="T25" fmla="*/ 42 h 140"/>
                <a:gd name="T26" fmla="*/ 85 w 140"/>
                <a:gd name="T27" fmla="*/ 40 h 140"/>
                <a:gd name="T28" fmla="*/ 83 w 140"/>
                <a:gd name="T29" fmla="*/ 38 h 140"/>
                <a:gd name="T30" fmla="*/ 72 w 140"/>
                <a:gd name="T31" fmla="*/ 38 h 140"/>
                <a:gd name="T32" fmla="*/ 72 w 140"/>
                <a:gd name="T33" fmla="*/ 29 h 140"/>
                <a:gd name="T34" fmla="*/ 70 w 140"/>
                <a:gd name="T35" fmla="*/ 27 h 140"/>
                <a:gd name="T36" fmla="*/ 68 w 140"/>
                <a:gd name="T37" fmla="*/ 29 h 140"/>
                <a:gd name="T38" fmla="*/ 68 w 140"/>
                <a:gd name="T39" fmla="*/ 38 h 140"/>
                <a:gd name="T40" fmla="*/ 52 w 140"/>
                <a:gd name="T41" fmla="*/ 56 h 140"/>
                <a:gd name="T42" fmla="*/ 68 w 140"/>
                <a:gd name="T43" fmla="*/ 74 h 140"/>
                <a:gd name="T44" fmla="*/ 68 w 140"/>
                <a:gd name="T45" fmla="*/ 101 h 140"/>
                <a:gd name="T46" fmla="*/ 57 w 140"/>
                <a:gd name="T47" fmla="*/ 101 h 140"/>
                <a:gd name="T48" fmla="*/ 55 w 140"/>
                <a:gd name="T49" fmla="*/ 103 h 140"/>
                <a:gd name="T50" fmla="*/ 57 w 140"/>
                <a:gd name="T51" fmla="*/ 105 h 140"/>
                <a:gd name="T52" fmla="*/ 68 w 140"/>
                <a:gd name="T53" fmla="*/ 105 h 140"/>
                <a:gd name="T54" fmla="*/ 68 w 140"/>
                <a:gd name="T55" fmla="*/ 114 h 140"/>
                <a:gd name="T56" fmla="*/ 70 w 140"/>
                <a:gd name="T57" fmla="*/ 116 h 140"/>
                <a:gd name="T58" fmla="*/ 72 w 140"/>
                <a:gd name="T59" fmla="*/ 114 h 140"/>
                <a:gd name="T60" fmla="*/ 72 w 140"/>
                <a:gd name="T61" fmla="*/ 105 h 140"/>
                <a:gd name="T62" fmla="*/ 88 w 140"/>
                <a:gd name="T63" fmla="*/ 87 h 140"/>
                <a:gd name="T64" fmla="*/ 72 w 140"/>
                <a:gd name="T65" fmla="*/ 70 h 140"/>
                <a:gd name="T66" fmla="*/ 68 w 140"/>
                <a:gd name="T67" fmla="*/ 69 h 140"/>
                <a:gd name="T68" fmla="*/ 56 w 140"/>
                <a:gd name="T69" fmla="*/ 56 h 140"/>
                <a:gd name="T70" fmla="*/ 68 w 140"/>
                <a:gd name="T71" fmla="*/ 42 h 140"/>
                <a:gd name="T72" fmla="*/ 68 w 140"/>
                <a:gd name="T73" fmla="*/ 69 h 140"/>
                <a:gd name="T74" fmla="*/ 72 w 140"/>
                <a:gd name="T75" fmla="*/ 101 h 140"/>
                <a:gd name="T76" fmla="*/ 72 w 140"/>
                <a:gd name="T77" fmla="*/ 74 h 140"/>
                <a:gd name="T78" fmla="*/ 84 w 140"/>
                <a:gd name="T79" fmla="*/ 87 h 140"/>
                <a:gd name="T80" fmla="*/ 72 w 140"/>
                <a:gd name="T81" fmla="*/ 10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40">
                  <a:moveTo>
                    <a:pt x="70" y="0"/>
                  </a:moveTo>
                  <a:cubicBezTo>
                    <a:pt x="32" y="0"/>
                    <a:pt x="0" y="31"/>
                    <a:pt x="0" y="70"/>
                  </a:cubicBezTo>
                  <a:cubicBezTo>
                    <a:pt x="0" y="108"/>
                    <a:pt x="32" y="140"/>
                    <a:pt x="70" y="140"/>
                  </a:cubicBezTo>
                  <a:cubicBezTo>
                    <a:pt x="109" y="140"/>
                    <a:pt x="140" y="108"/>
                    <a:pt x="140" y="70"/>
                  </a:cubicBezTo>
                  <a:cubicBezTo>
                    <a:pt x="140" y="31"/>
                    <a:pt x="109" y="0"/>
                    <a:pt x="70" y="0"/>
                  </a:cubicBezTo>
                  <a:close/>
                  <a:moveTo>
                    <a:pt x="70" y="125"/>
                  </a:moveTo>
                  <a:cubicBezTo>
                    <a:pt x="40" y="125"/>
                    <a:pt x="15" y="100"/>
                    <a:pt x="15" y="70"/>
                  </a:cubicBezTo>
                  <a:cubicBezTo>
                    <a:pt x="15" y="39"/>
                    <a:pt x="40" y="15"/>
                    <a:pt x="70" y="15"/>
                  </a:cubicBezTo>
                  <a:cubicBezTo>
                    <a:pt x="101" y="15"/>
                    <a:pt x="125" y="39"/>
                    <a:pt x="125" y="70"/>
                  </a:cubicBezTo>
                  <a:cubicBezTo>
                    <a:pt x="125" y="100"/>
                    <a:pt x="101" y="125"/>
                    <a:pt x="70" y="125"/>
                  </a:cubicBezTo>
                  <a:close/>
                  <a:moveTo>
                    <a:pt x="72" y="70"/>
                  </a:moveTo>
                  <a:cubicBezTo>
                    <a:pt x="72" y="42"/>
                    <a:pt x="72" y="42"/>
                    <a:pt x="72" y="42"/>
                  </a:cubicBezTo>
                  <a:cubicBezTo>
                    <a:pt x="83" y="42"/>
                    <a:pt x="83" y="42"/>
                    <a:pt x="83" y="42"/>
                  </a:cubicBezTo>
                  <a:cubicBezTo>
                    <a:pt x="85" y="42"/>
                    <a:pt x="85" y="41"/>
                    <a:pt x="85" y="40"/>
                  </a:cubicBezTo>
                  <a:cubicBezTo>
                    <a:pt x="85" y="39"/>
                    <a:pt x="85" y="38"/>
                    <a:pt x="83" y="38"/>
                  </a:cubicBezTo>
                  <a:cubicBezTo>
                    <a:pt x="72" y="38"/>
                    <a:pt x="72" y="38"/>
                    <a:pt x="72" y="38"/>
                  </a:cubicBezTo>
                  <a:cubicBezTo>
                    <a:pt x="72" y="29"/>
                    <a:pt x="72" y="29"/>
                    <a:pt x="72" y="29"/>
                  </a:cubicBezTo>
                  <a:cubicBezTo>
                    <a:pt x="72" y="27"/>
                    <a:pt x="71" y="27"/>
                    <a:pt x="70" y="27"/>
                  </a:cubicBezTo>
                  <a:cubicBezTo>
                    <a:pt x="69" y="27"/>
                    <a:pt x="68" y="27"/>
                    <a:pt x="68" y="29"/>
                  </a:cubicBezTo>
                  <a:cubicBezTo>
                    <a:pt x="68" y="38"/>
                    <a:pt x="68" y="38"/>
                    <a:pt x="68" y="38"/>
                  </a:cubicBezTo>
                  <a:cubicBezTo>
                    <a:pt x="59" y="39"/>
                    <a:pt x="52" y="47"/>
                    <a:pt x="52" y="56"/>
                  </a:cubicBezTo>
                  <a:cubicBezTo>
                    <a:pt x="52" y="65"/>
                    <a:pt x="59" y="73"/>
                    <a:pt x="68" y="74"/>
                  </a:cubicBezTo>
                  <a:cubicBezTo>
                    <a:pt x="68" y="101"/>
                    <a:pt x="68" y="101"/>
                    <a:pt x="68" y="101"/>
                  </a:cubicBezTo>
                  <a:cubicBezTo>
                    <a:pt x="57" y="101"/>
                    <a:pt x="57" y="101"/>
                    <a:pt x="57" y="101"/>
                  </a:cubicBezTo>
                  <a:cubicBezTo>
                    <a:pt x="56" y="101"/>
                    <a:pt x="55" y="102"/>
                    <a:pt x="55" y="103"/>
                  </a:cubicBezTo>
                  <a:cubicBezTo>
                    <a:pt x="55" y="104"/>
                    <a:pt x="56" y="105"/>
                    <a:pt x="57" y="105"/>
                  </a:cubicBezTo>
                  <a:cubicBezTo>
                    <a:pt x="68" y="105"/>
                    <a:pt x="68" y="105"/>
                    <a:pt x="68" y="105"/>
                  </a:cubicBezTo>
                  <a:cubicBezTo>
                    <a:pt x="68" y="114"/>
                    <a:pt x="68" y="114"/>
                    <a:pt x="68" y="114"/>
                  </a:cubicBezTo>
                  <a:cubicBezTo>
                    <a:pt x="68" y="115"/>
                    <a:pt x="69" y="116"/>
                    <a:pt x="70" y="116"/>
                  </a:cubicBezTo>
                  <a:cubicBezTo>
                    <a:pt x="71" y="116"/>
                    <a:pt x="72" y="115"/>
                    <a:pt x="72" y="114"/>
                  </a:cubicBezTo>
                  <a:cubicBezTo>
                    <a:pt x="72" y="105"/>
                    <a:pt x="72" y="105"/>
                    <a:pt x="72" y="105"/>
                  </a:cubicBezTo>
                  <a:cubicBezTo>
                    <a:pt x="81" y="104"/>
                    <a:pt x="88" y="97"/>
                    <a:pt x="88" y="87"/>
                  </a:cubicBezTo>
                  <a:cubicBezTo>
                    <a:pt x="88" y="78"/>
                    <a:pt x="81" y="71"/>
                    <a:pt x="72" y="70"/>
                  </a:cubicBezTo>
                  <a:close/>
                  <a:moveTo>
                    <a:pt x="68" y="69"/>
                  </a:moveTo>
                  <a:cubicBezTo>
                    <a:pt x="61" y="68"/>
                    <a:pt x="56" y="63"/>
                    <a:pt x="56" y="56"/>
                  </a:cubicBezTo>
                  <a:cubicBezTo>
                    <a:pt x="56" y="49"/>
                    <a:pt x="61" y="43"/>
                    <a:pt x="68" y="42"/>
                  </a:cubicBezTo>
                  <a:lnTo>
                    <a:pt x="68" y="69"/>
                  </a:lnTo>
                  <a:close/>
                  <a:moveTo>
                    <a:pt x="72" y="101"/>
                  </a:moveTo>
                  <a:cubicBezTo>
                    <a:pt x="72" y="74"/>
                    <a:pt x="72" y="74"/>
                    <a:pt x="72" y="74"/>
                  </a:cubicBezTo>
                  <a:cubicBezTo>
                    <a:pt x="79" y="75"/>
                    <a:pt x="84" y="80"/>
                    <a:pt x="84" y="87"/>
                  </a:cubicBezTo>
                  <a:cubicBezTo>
                    <a:pt x="84" y="94"/>
                    <a:pt x="79" y="100"/>
                    <a:pt x="72" y="101"/>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30" name="Lock and key">
            <a:extLst>
              <a:ext uri="{FF2B5EF4-FFF2-40B4-BE49-F238E27FC236}">
                <a16:creationId xmlns:a16="http://schemas.microsoft.com/office/drawing/2014/main" id="{CD28F46E-CBD9-8C43-AD38-78E759A74B1A}"/>
              </a:ext>
            </a:extLst>
          </p:cNvPr>
          <p:cNvGrpSpPr/>
          <p:nvPr/>
        </p:nvGrpSpPr>
        <p:grpSpPr>
          <a:xfrm>
            <a:off x="5944536" y="5083467"/>
            <a:ext cx="787618" cy="776237"/>
            <a:chOff x="3444278" y="2342338"/>
            <a:chExt cx="498452" cy="462166"/>
          </a:xfrm>
          <a:effectLst>
            <a:reflection blurRad="6350" stA="20000" endPos="35000" dir="5400000" sy="-100000" algn="bl" rotWithShape="0"/>
          </a:effectLst>
        </p:grpSpPr>
        <p:sp>
          <p:nvSpPr>
            <p:cNvPr id="31" name="Freeform 88">
              <a:extLst>
                <a:ext uri="{FF2B5EF4-FFF2-40B4-BE49-F238E27FC236}">
                  <a16:creationId xmlns:a16="http://schemas.microsoft.com/office/drawing/2014/main" id="{751CE19B-9D54-B345-88AC-9D6EFAD9F18B}"/>
                </a:ext>
              </a:extLst>
            </p:cNvPr>
            <p:cNvSpPr>
              <a:spLocks noEditPoints="1"/>
            </p:cNvSpPr>
            <p:nvPr/>
          </p:nvSpPr>
          <p:spPr bwMode="auto">
            <a:xfrm>
              <a:off x="3645760" y="2342338"/>
              <a:ext cx="296970" cy="429699"/>
            </a:xfrm>
            <a:custGeom>
              <a:avLst/>
              <a:gdLst>
                <a:gd name="T0" fmla="*/ 153 w 172"/>
                <a:gd name="T1" fmla="*/ 95 h 250"/>
                <a:gd name="T2" fmla="*/ 153 w 172"/>
                <a:gd name="T3" fmla="*/ 66 h 250"/>
                <a:gd name="T4" fmla="*/ 87 w 172"/>
                <a:gd name="T5" fmla="*/ 0 h 250"/>
                <a:gd name="T6" fmla="*/ 21 w 172"/>
                <a:gd name="T7" fmla="*/ 66 h 250"/>
                <a:gd name="T8" fmla="*/ 21 w 172"/>
                <a:gd name="T9" fmla="*/ 95 h 250"/>
                <a:gd name="T10" fmla="*/ 0 w 172"/>
                <a:gd name="T11" fmla="*/ 95 h 250"/>
                <a:gd name="T12" fmla="*/ 0 w 172"/>
                <a:gd name="T13" fmla="*/ 244 h 250"/>
                <a:gd name="T14" fmla="*/ 11 w 172"/>
                <a:gd name="T15" fmla="*/ 244 h 250"/>
                <a:gd name="T16" fmla="*/ 11 w 172"/>
                <a:gd name="T17" fmla="*/ 250 h 250"/>
                <a:gd name="T18" fmla="*/ 162 w 172"/>
                <a:gd name="T19" fmla="*/ 250 h 250"/>
                <a:gd name="T20" fmla="*/ 162 w 172"/>
                <a:gd name="T21" fmla="*/ 244 h 250"/>
                <a:gd name="T22" fmla="*/ 172 w 172"/>
                <a:gd name="T23" fmla="*/ 244 h 250"/>
                <a:gd name="T24" fmla="*/ 172 w 172"/>
                <a:gd name="T25" fmla="*/ 95 h 250"/>
                <a:gd name="T26" fmla="*/ 153 w 172"/>
                <a:gd name="T27" fmla="*/ 95 h 250"/>
                <a:gd name="T28" fmla="*/ 43 w 172"/>
                <a:gd name="T29" fmla="*/ 66 h 250"/>
                <a:gd name="T30" fmla="*/ 87 w 172"/>
                <a:gd name="T31" fmla="*/ 23 h 250"/>
                <a:gd name="T32" fmla="*/ 131 w 172"/>
                <a:gd name="T33" fmla="*/ 66 h 250"/>
                <a:gd name="T34" fmla="*/ 131 w 172"/>
                <a:gd name="T35" fmla="*/ 95 h 250"/>
                <a:gd name="T36" fmla="*/ 43 w 172"/>
                <a:gd name="T37" fmla="*/ 95 h 250"/>
                <a:gd name="T38" fmla="*/ 43 w 172"/>
                <a:gd name="T39" fmla="*/ 66 h 250"/>
                <a:gd name="T40" fmla="*/ 98 w 172"/>
                <a:gd name="T41" fmla="*/ 205 h 250"/>
                <a:gd name="T42" fmla="*/ 76 w 172"/>
                <a:gd name="T43" fmla="*/ 205 h 250"/>
                <a:gd name="T44" fmla="*/ 80 w 172"/>
                <a:gd name="T45" fmla="*/ 166 h 250"/>
                <a:gd name="T46" fmla="*/ 69 w 172"/>
                <a:gd name="T47" fmla="*/ 149 h 250"/>
                <a:gd name="T48" fmla="*/ 87 w 172"/>
                <a:gd name="T49" fmla="*/ 130 h 250"/>
                <a:gd name="T50" fmla="*/ 106 w 172"/>
                <a:gd name="T51" fmla="*/ 149 h 250"/>
                <a:gd name="T52" fmla="*/ 94 w 172"/>
                <a:gd name="T53" fmla="*/ 166 h 250"/>
                <a:gd name="T54" fmla="*/ 98 w 172"/>
                <a:gd name="T55" fmla="*/ 20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250">
                  <a:moveTo>
                    <a:pt x="153" y="95"/>
                  </a:moveTo>
                  <a:cubicBezTo>
                    <a:pt x="153" y="66"/>
                    <a:pt x="153" y="66"/>
                    <a:pt x="153" y="66"/>
                  </a:cubicBezTo>
                  <a:cubicBezTo>
                    <a:pt x="153" y="30"/>
                    <a:pt x="124" y="0"/>
                    <a:pt x="87" y="0"/>
                  </a:cubicBezTo>
                  <a:cubicBezTo>
                    <a:pt x="51" y="0"/>
                    <a:pt x="21" y="30"/>
                    <a:pt x="21" y="66"/>
                  </a:cubicBezTo>
                  <a:cubicBezTo>
                    <a:pt x="21" y="95"/>
                    <a:pt x="21" y="95"/>
                    <a:pt x="21" y="95"/>
                  </a:cubicBezTo>
                  <a:cubicBezTo>
                    <a:pt x="0" y="95"/>
                    <a:pt x="0" y="95"/>
                    <a:pt x="0" y="95"/>
                  </a:cubicBezTo>
                  <a:cubicBezTo>
                    <a:pt x="0" y="244"/>
                    <a:pt x="0" y="244"/>
                    <a:pt x="0" y="244"/>
                  </a:cubicBezTo>
                  <a:cubicBezTo>
                    <a:pt x="11" y="244"/>
                    <a:pt x="11" y="244"/>
                    <a:pt x="11" y="244"/>
                  </a:cubicBezTo>
                  <a:cubicBezTo>
                    <a:pt x="11" y="250"/>
                    <a:pt x="11" y="250"/>
                    <a:pt x="11" y="250"/>
                  </a:cubicBezTo>
                  <a:cubicBezTo>
                    <a:pt x="162" y="250"/>
                    <a:pt x="162" y="250"/>
                    <a:pt x="162" y="250"/>
                  </a:cubicBezTo>
                  <a:cubicBezTo>
                    <a:pt x="162" y="244"/>
                    <a:pt x="162" y="244"/>
                    <a:pt x="162" y="244"/>
                  </a:cubicBezTo>
                  <a:cubicBezTo>
                    <a:pt x="172" y="244"/>
                    <a:pt x="172" y="244"/>
                    <a:pt x="172" y="244"/>
                  </a:cubicBezTo>
                  <a:cubicBezTo>
                    <a:pt x="172" y="95"/>
                    <a:pt x="172" y="95"/>
                    <a:pt x="172" y="95"/>
                  </a:cubicBezTo>
                  <a:lnTo>
                    <a:pt x="153" y="95"/>
                  </a:lnTo>
                  <a:close/>
                  <a:moveTo>
                    <a:pt x="43" y="66"/>
                  </a:moveTo>
                  <a:cubicBezTo>
                    <a:pt x="43" y="42"/>
                    <a:pt x="63" y="23"/>
                    <a:pt x="87" y="23"/>
                  </a:cubicBezTo>
                  <a:cubicBezTo>
                    <a:pt x="111" y="23"/>
                    <a:pt x="131" y="42"/>
                    <a:pt x="131" y="66"/>
                  </a:cubicBezTo>
                  <a:cubicBezTo>
                    <a:pt x="131" y="95"/>
                    <a:pt x="131" y="95"/>
                    <a:pt x="131" y="95"/>
                  </a:cubicBezTo>
                  <a:cubicBezTo>
                    <a:pt x="43" y="95"/>
                    <a:pt x="43" y="95"/>
                    <a:pt x="43" y="95"/>
                  </a:cubicBezTo>
                  <a:lnTo>
                    <a:pt x="43" y="66"/>
                  </a:lnTo>
                  <a:close/>
                  <a:moveTo>
                    <a:pt x="98" y="205"/>
                  </a:moveTo>
                  <a:cubicBezTo>
                    <a:pt x="76" y="205"/>
                    <a:pt x="76" y="205"/>
                    <a:pt x="76" y="205"/>
                  </a:cubicBezTo>
                  <a:cubicBezTo>
                    <a:pt x="80" y="166"/>
                    <a:pt x="80" y="166"/>
                    <a:pt x="80" y="166"/>
                  </a:cubicBezTo>
                  <a:cubicBezTo>
                    <a:pt x="73" y="163"/>
                    <a:pt x="69" y="157"/>
                    <a:pt x="69" y="149"/>
                  </a:cubicBezTo>
                  <a:cubicBezTo>
                    <a:pt x="69" y="139"/>
                    <a:pt x="77" y="130"/>
                    <a:pt x="87" y="130"/>
                  </a:cubicBezTo>
                  <a:cubicBezTo>
                    <a:pt x="97" y="130"/>
                    <a:pt x="106" y="139"/>
                    <a:pt x="106" y="149"/>
                  </a:cubicBezTo>
                  <a:cubicBezTo>
                    <a:pt x="106" y="157"/>
                    <a:pt x="101" y="163"/>
                    <a:pt x="94" y="166"/>
                  </a:cubicBezTo>
                  <a:lnTo>
                    <a:pt x="98" y="205"/>
                  </a:lnTo>
                  <a:close/>
                </a:path>
              </a:pathLst>
            </a:custGeom>
            <a:solidFill>
              <a:srgbClr val="3042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89">
              <a:extLst>
                <a:ext uri="{FF2B5EF4-FFF2-40B4-BE49-F238E27FC236}">
                  <a16:creationId xmlns:a16="http://schemas.microsoft.com/office/drawing/2014/main" id="{C2B3E5B3-5C0F-044E-87CD-747018F703A1}"/>
                </a:ext>
              </a:extLst>
            </p:cNvPr>
            <p:cNvSpPr>
              <a:spLocks noEditPoints="1"/>
            </p:cNvSpPr>
            <p:nvPr/>
          </p:nvSpPr>
          <p:spPr bwMode="auto">
            <a:xfrm>
              <a:off x="3444278" y="2346158"/>
              <a:ext cx="167105" cy="458346"/>
            </a:xfrm>
            <a:custGeom>
              <a:avLst/>
              <a:gdLst>
                <a:gd name="T0" fmla="*/ 45 w 97"/>
                <a:gd name="T1" fmla="*/ 4 h 267"/>
                <a:gd name="T2" fmla="*/ 45 w 97"/>
                <a:gd name="T3" fmla="*/ 20 h 267"/>
                <a:gd name="T4" fmla="*/ 41 w 97"/>
                <a:gd name="T5" fmla="*/ 20 h 267"/>
                <a:gd name="T6" fmla="*/ 30 w 97"/>
                <a:gd name="T7" fmla="*/ 8 h 267"/>
                <a:gd name="T8" fmla="*/ 0 w 97"/>
                <a:gd name="T9" fmla="*/ 8 h 267"/>
                <a:gd name="T10" fmla="*/ 0 w 97"/>
                <a:gd name="T11" fmla="*/ 19 h 267"/>
                <a:gd name="T12" fmla="*/ 19 w 97"/>
                <a:gd name="T13" fmla="*/ 19 h 267"/>
                <a:gd name="T14" fmla="*/ 19 w 97"/>
                <a:gd name="T15" fmla="*/ 30 h 267"/>
                <a:gd name="T16" fmla="*/ 8 w 97"/>
                <a:gd name="T17" fmla="*/ 30 h 267"/>
                <a:gd name="T18" fmla="*/ 8 w 97"/>
                <a:gd name="T19" fmla="*/ 41 h 267"/>
                <a:gd name="T20" fmla="*/ 13 w 97"/>
                <a:gd name="T21" fmla="*/ 41 h 267"/>
                <a:gd name="T22" fmla="*/ 13 w 97"/>
                <a:gd name="T23" fmla="*/ 50 h 267"/>
                <a:gd name="T24" fmla="*/ 8 w 97"/>
                <a:gd name="T25" fmla="*/ 50 h 267"/>
                <a:gd name="T26" fmla="*/ 8 w 97"/>
                <a:gd name="T27" fmla="*/ 59 h 267"/>
                <a:gd name="T28" fmla="*/ 13 w 97"/>
                <a:gd name="T29" fmla="*/ 59 h 267"/>
                <a:gd name="T30" fmla="*/ 13 w 97"/>
                <a:gd name="T31" fmla="*/ 69 h 267"/>
                <a:gd name="T32" fmla="*/ 0 w 97"/>
                <a:gd name="T33" fmla="*/ 69 h 267"/>
                <a:gd name="T34" fmla="*/ 0 w 97"/>
                <a:gd name="T35" fmla="*/ 80 h 267"/>
                <a:gd name="T36" fmla="*/ 30 w 97"/>
                <a:gd name="T37" fmla="*/ 80 h 267"/>
                <a:gd name="T38" fmla="*/ 41 w 97"/>
                <a:gd name="T39" fmla="*/ 68 h 267"/>
                <a:gd name="T40" fmla="*/ 45 w 97"/>
                <a:gd name="T41" fmla="*/ 68 h 267"/>
                <a:gd name="T42" fmla="*/ 45 w 97"/>
                <a:gd name="T43" fmla="*/ 169 h 267"/>
                <a:gd name="T44" fmla="*/ 0 w 97"/>
                <a:gd name="T45" fmla="*/ 218 h 267"/>
                <a:gd name="T46" fmla="*/ 49 w 97"/>
                <a:gd name="T47" fmla="*/ 267 h 267"/>
                <a:gd name="T48" fmla="*/ 97 w 97"/>
                <a:gd name="T49" fmla="*/ 218 h 267"/>
                <a:gd name="T50" fmla="*/ 53 w 97"/>
                <a:gd name="T51" fmla="*/ 169 h 267"/>
                <a:gd name="T52" fmla="*/ 53 w 97"/>
                <a:gd name="T53" fmla="*/ 4 h 267"/>
                <a:gd name="T54" fmla="*/ 49 w 97"/>
                <a:gd name="T55" fmla="*/ 0 h 267"/>
                <a:gd name="T56" fmla="*/ 45 w 97"/>
                <a:gd name="T57" fmla="*/ 4 h 267"/>
                <a:gd name="T58" fmla="*/ 85 w 97"/>
                <a:gd name="T59" fmla="*/ 218 h 267"/>
                <a:gd name="T60" fmla="*/ 49 w 97"/>
                <a:gd name="T61" fmla="*/ 255 h 267"/>
                <a:gd name="T62" fmla="*/ 12 w 97"/>
                <a:gd name="T63" fmla="*/ 218 h 267"/>
                <a:gd name="T64" fmla="*/ 49 w 97"/>
                <a:gd name="T65" fmla="*/ 181 h 267"/>
                <a:gd name="T66" fmla="*/ 85 w 97"/>
                <a:gd name="T67" fmla="*/ 21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267">
                  <a:moveTo>
                    <a:pt x="45" y="4"/>
                  </a:moveTo>
                  <a:cubicBezTo>
                    <a:pt x="45" y="20"/>
                    <a:pt x="45" y="20"/>
                    <a:pt x="45" y="20"/>
                  </a:cubicBezTo>
                  <a:cubicBezTo>
                    <a:pt x="41" y="20"/>
                    <a:pt x="41" y="20"/>
                    <a:pt x="41" y="20"/>
                  </a:cubicBezTo>
                  <a:cubicBezTo>
                    <a:pt x="41" y="13"/>
                    <a:pt x="36" y="8"/>
                    <a:pt x="30" y="8"/>
                  </a:cubicBezTo>
                  <a:cubicBezTo>
                    <a:pt x="0" y="8"/>
                    <a:pt x="0" y="8"/>
                    <a:pt x="0" y="8"/>
                  </a:cubicBezTo>
                  <a:cubicBezTo>
                    <a:pt x="0" y="19"/>
                    <a:pt x="0" y="19"/>
                    <a:pt x="0" y="19"/>
                  </a:cubicBezTo>
                  <a:cubicBezTo>
                    <a:pt x="19" y="19"/>
                    <a:pt x="19" y="19"/>
                    <a:pt x="19" y="19"/>
                  </a:cubicBezTo>
                  <a:cubicBezTo>
                    <a:pt x="19" y="30"/>
                    <a:pt x="19" y="30"/>
                    <a:pt x="19" y="30"/>
                  </a:cubicBezTo>
                  <a:cubicBezTo>
                    <a:pt x="8" y="30"/>
                    <a:pt x="8" y="30"/>
                    <a:pt x="8" y="30"/>
                  </a:cubicBezTo>
                  <a:cubicBezTo>
                    <a:pt x="8" y="41"/>
                    <a:pt x="8" y="41"/>
                    <a:pt x="8" y="41"/>
                  </a:cubicBezTo>
                  <a:cubicBezTo>
                    <a:pt x="13" y="41"/>
                    <a:pt x="13" y="41"/>
                    <a:pt x="13" y="41"/>
                  </a:cubicBezTo>
                  <a:cubicBezTo>
                    <a:pt x="13" y="50"/>
                    <a:pt x="13" y="50"/>
                    <a:pt x="13" y="50"/>
                  </a:cubicBezTo>
                  <a:cubicBezTo>
                    <a:pt x="8" y="50"/>
                    <a:pt x="8" y="50"/>
                    <a:pt x="8" y="50"/>
                  </a:cubicBezTo>
                  <a:cubicBezTo>
                    <a:pt x="8" y="59"/>
                    <a:pt x="8" y="59"/>
                    <a:pt x="8" y="59"/>
                  </a:cubicBezTo>
                  <a:cubicBezTo>
                    <a:pt x="13" y="59"/>
                    <a:pt x="13" y="59"/>
                    <a:pt x="13" y="59"/>
                  </a:cubicBezTo>
                  <a:cubicBezTo>
                    <a:pt x="13" y="69"/>
                    <a:pt x="13" y="69"/>
                    <a:pt x="13" y="69"/>
                  </a:cubicBezTo>
                  <a:cubicBezTo>
                    <a:pt x="0" y="69"/>
                    <a:pt x="0" y="69"/>
                    <a:pt x="0" y="69"/>
                  </a:cubicBezTo>
                  <a:cubicBezTo>
                    <a:pt x="0" y="80"/>
                    <a:pt x="0" y="80"/>
                    <a:pt x="0" y="80"/>
                  </a:cubicBezTo>
                  <a:cubicBezTo>
                    <a:pt x="30" y="80"/>
                    <a:pt x="30" y="80"/>
                    <a:pt x="30" y="80"/>
                  </a:cubicBezTo>
                  <a:cubicBezTo>
                    <a:pt x="36" y="80"/>
                    <a:pt x="41" y="75"/>
                    <a:pt x="41" y="68"/>
                  </a:cubicBezTo>
                  <a:cubicBezTo>
                    <a:pt x="45" y="68"/>
                    <a:pt x="45" y="68"/>
                    <a:pt x="45" y="68"/>
                  </a:cubicBezTo>
                  <a:cubicBezTo>
                    <a:pt x="45" y="169"/>
                    <a:pt x="45" y="169"/>
                    <a:pt x="45" y="169"/>
                  </a:cubicBezTo>
                  <a:cubicBezTo>
                    <a:pt x="19" y="171"/>
                    <a:pt x="0" y="192"/>
                    <a:pt x="0" y="218"/>
                  </a:cubicBezTo>
                  <a:cubicBezTo>
                    <a:pt x="0" y="245"/>
                    <a:pt x="21" y="267"/>
                    <a:pt x="49" y="267"/>
                  </a:cubicBezTo>
                  <a:cubicBezTo>
                    <a:pt x="76" y="267"/>
                    <a:pt x="97" y="245"/>
                    <a:pt x="97" y="218"/>
                  </a:cubicBezTo>
                  <a:cubicBezTo>
                    <a:pt x="97" y="192"/>
                    <a:pt x="78" y="171"/>
                    <a:pt x="53" y="169"/>
                  </a:cubicBezTo>
                  <a:cubicBezTo>
                    <a:pt x="53" y="4"/>
                    <a:pt x="53" y="4"/>
                    <a:pt x="53" y="4"/>
                  </a:cubicBezTo>
                  <a:cubicBezTo>
                    <a:pt x="53" y="1"/>
                    <a:pt x="51" y="0"/>
                    <a:pt x="49" y="0"/>
                  </a:cubicBezTo>
                  <a:cubicBezTo>
                    <a:pt x="46" y="0"/>
                    <a:pt x="45" y="1"/>
                    <a:pt x="45" y="4"/>
                  </a:cubicBezTo>
                  <a:close/>
                  <a:moveTo>
                    <a:pt x="85" y="218"/>
                  </a:moveTo>
                  <a:cubicBezTo>
                    <a:pt x="85" y="238"/>
                    <a:pt x="69" y="255"/>
                    <a:pt x="49" y="255"/>
                  </a:cubicBezTo>
                  <a:cubicBezTo>
                    <a:pt x="28" y="255"/>
                    <a:pt x="12" y="238"/>
                    <a:pt x="12" y="218"/>
                  </a:cubicBezTo>
                  <a:cubicBezTo>
                    <a:pt x="12" y="198"/>
                    <a:pt x="28" y="181"/>
                    <a:pt x="49" y="181"/>
                  </a:cubicBezTo>
                  <a:cubicBezTo>
                    <a:pt x="69" y="181"/>
                    <a:pt x="85" y="198"/>
                    <a:pt x="85"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3657817879"/>
      </p:ext>
    </p:extLst>
  </p:cSld>
  <p:clrMapOvr>
    <a:masterClrMapping/>
  </p:clrMapOvr>
  <p:transition spd="slow" advClick="0" advTm="1000">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2232837" y="1600200"/>
            <a:ext cx="8913001" cy="3467143"/>
            <a:chOff x="946150" y="3733800"/>
            <a:chExt cx="15509876" cy="6934284"/>
          </a:xfrm>
        </p:grpSpPr>
        <p:grpSp>
          <p:nvGrpSpPr>
            <p:cNvPr id="16389" name="Group 10">
              <a:extLst>
                <a:ext uri="{FF2B5EF4-FFF2-40B4-BE49-F238E27FC236}">
                  <a16:creationId xmlns:a16="http://schemas.microsoft.com/office/drawing/2014/main" id="{72492E37-9E21-1846-9FBB-4C2C507D7428}"/>
                </a:ext>
              </a:extLst>
            </p:cNvPr>
            <p:cNvGrpSpPr>
              <a:grpSpLocks/>
            </p:cNvGrpSpPr>
            <p:nvPr/>
          </p:nvGrpSpPr>
          <p:grpSpPr bwMode="auto">
            <a:xfrm>
              <a:off x="946150" y="3733800"/>
              <a:ext cx="15509876" cy="6934284"/>
              <a:chOff x="946150" y="5470018"/>
              <a:chExt cx="15509876" cy="6934284"/>
            </a:xfrm>
          </p:grpSpPr>
          <p:grpSp>
            <p:nvGrpSpPr>
              <p:cNvPr id="16391" name="Group 7">
                <a:extLst>
                  <a:ext uri="{FF2B5EF4-FFF2-40B4-BE49-F238E27FC236}">
                    <a16:creationId xmlns:a16="http://schemas.microsoft.com/office/drawing/2014/main" id="{2E303326-E4E1-CF4A-AFF9-6E3F4C5F3460}"/>
                  </a:ext>
                </a:extLst>
              </p:cNvPr>
              <p:cNvGrpSpPr>
                <a:grpSpLocks/>
              </p:cNvGrpSpPr>
              <p:nvPr/>
            </p:nvGrpSpPr>
            <p:grpSpPr bwMode="auto">
              <a:xfrm>
                <a:off x="1063625" y="5470018"/>
                <a:ext cx="2667000" cy="1676400"/>
                <a:chOff x="1063625" y="536069"/>
                <a:chExt cx="2667000" cy="1676400"/>
              </a:xfrm>
            </p:grpSpPr>
            <p:sp>
              <p:nvSpPr>
                <p:cNvPr id="5" name="TextBox 4">
                  <a:extLst>
                    <a:ext uri="{FF2B5EF4-FFF2-40B4-BE49-F238E27FC236}">
                      <a16:creationId xmlns:a16="http://schemas.microsoft.com/office/drawing/2014/main" id="{455075C1-CECD-4CE9-A423-8D1DA3F6BFD6}"/>
                    </a:ext>
                  </a:extLst>
                </p:cNvPr>
                <p:cNvSpPr txBox="1"/>
                <p:nvPr/>
              </p:nvSpPr>
              <p:spPr>
                <a:xfrm>
                  <a:off x="1063625" y="536069"/>
                  <a:ext cx="2667000" cy="1190456"/>
                </a:xfrm>
                <a:prstGeom prst="rect">
                  <a:avLst/>
                </a:prstGeom>
                <a:noFill/>
              </p:spPr>
              <p:txBody>
                <a:bodyPr>
                  <a:spAutoFit/>
                </a:bodyPr>
                <a:lstStyle/>
                <a:p>
                  <a:pPr defTabSz="914217">
                    <a:lnSpc>
                      <a:spcPct val="80000"/>
                    </a:lnSpc>
                    <a:defRPr/>
                  </a:pPr>
                  <a:r>
                    <a:rPr lang="en-US" sz="4000" b="1" kern="100">
                      <a:solidFill>
                        <a:schemeClr val="bg1"/>
                      </a:solidFill>
                      <a:latin typeface="Antonio" panose="02000503000000000000" pitchFamily="2" charset="0"/>
                    </a:rPr>
                    <a:t>01.</a:t>
                  </a:r>
                  <a:endParaRPr lang="ru-RU" sz="4000" b="1" kern="100">
                    <a:solidFill>
                      <a:schemeClr val="bg1"/>
                    </a:solidFill>
                    <a:latin typeface="Montserrat" panose="00000500000000000000" pitchFamily="50" charset="-52"/>
                  </a:endParaRPr>
                </a:p>
              </p:txBody>
            </p:sp>
            <p:cxnSp>
              <p:nvCxnSpPr>
                <p:cNvPr id="6" name="Straight Connector 5">
                  <a:extLst>
                    <a:ext uri="{FF2B5EF4-FFF2-40B4-BE49-F238E27FC236}">
                      <a16:creationId xmlns:a16="http://schemas.microsoft.com/office/drawing/2014/main" id="{C15FA3EE-1D06-426D-B27F-50A89CCF4865}"/>
                    </a:ext>
                  </a:extLst>
                </p:cNvPr>
                <p:cNvCxnSpPr>
                  <a:cxnSpLocks/>
                </p:cNvCxnSpPr>
                <p:nvPr/>
              </p:nvCxnSpPr>
              <p:spPr>
                <a:xfrm>
                  <a:off x="1216025" y="2212469"/>
                  <a:ext cx="2514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1B1EE57C-11FA-4355-A43E-1F440F1B0E7B}"/>
                  </a:ext>
                </a:extLst>
              </p:cNvPr>
              <p:cNvSpPr txBox="1"/>
              <p:nvPr/>
            </p:nvSpPr>
            <p:spPr>
              <a:xfrm>
                <a:off x="946150" y="8265605"/>
                <a:ext cx="15509876" cy="4138697"/>
              </a:xfrm>
              <a:prstGeom prst="rect">
                <a:avLst/>
              </a:prstGeom>
              <a:noFill/>
            </p:spPr>
            <p:txBody>
              <a:bodyPr>
                <a:spAutoFit/>
              </a:bodyPr>
              <a:lstStyle/>
              <a:p>
                <a:pPr defTabSz="914217">
                  <a:lnSpc>
                    <a:spcPct val="80000"/>
                  </a:lnSpc>
                  <a:defRPr/>
                </a:pPr>
                <a:r>
                  <a:rPr lang="en-US" sz="8000" b="1" kern="100" spc="-150" dirty="0">
                    <a:solidFill>
                      <a:schemeClr val="bg1"/>
                    </a:solidFill>
                    <a:latin typeface="Montserrat" panose="00000500000000000000" pitchFamily="50" charset="-52"/>
                  </a:rPr>
                  <a:t>Introduction to ISO 27001</a:t>
                </a:r>
                <a:endParaRPr lang="ru-RU" sz="8000" b="1" kern="100" spc="-150" dirty="0">
                  <a:solidFill>
                    <a:schemeClr val="bg1"/>
                  </a:solidFill>
                  <a:latin typeface="Montserrat" panose="00000500000000000000" pitchFamily="50" charset="-52"/>
                </a:endParaRPr>
              </a:p>
            </p:txBody>
          </p:sp>
        </p:gr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1995480357"/>
      </p:ext>
    </p:extLst>
  </p:cSld>
  <p:clrMapOvr>
    <a:masterClrMapping/>
  </p:clrMapOvr>
  <p:transition spd="slow" advClick="0" advTm="1000">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029DBA-0C0F-4A6D-BA6E-B9A373B809C0}"/>
              </a:ext>
            </a:extLst>
          </p:cNvPr>
          <p:cNvSpPr/>
          <p:nvPr/>
        </p:nvSpPr>
        <p:spPr>
          <a:xfrm>
            <a:off x="0" y="0"/>
            <a:ext cx="12190413" cy="6877050"/>
          </a:xfrm>
          <a:prstGeom prst="rect">
            <a:avLst/>
          </a:prstGeom>
          <a:ln/>
        </p:spPr>
        <p:style>
          <a:lnRef idx="3">
            <a:schemeClr val="lt1"/>
          </a:lnRef>
          <a:fillRef idx="1">
            <a:schemeClr val="accent6"/>
          </a:fillRef>
          <a:effectRef idx="1">
            <a:schemeClr val="accent6"/>
          </a:effectRef>
          <a:fontRef idx="minor">
            <a:schemeClr val="lt1"/>
          </a:fontRef>
        </p:style>
        <p:txBody>
          <a:bodyPr anchor="ctr"/>
          <a:lstStyle/>
          <a:p>
            <a:pPr algn="ctr" defTabSz="914217">
              <a:defRPr/>
            </a:pPr>
            <a:endParaRPr lang="ru-RU" sz="900"/>
          </a:p>
        </p:txBody>
      </p:sp>
      <p:grpSp>
        <p:nvGrpSpPr>
          <p:cNvPr id="16387" name="Group 12">
            <a:extLst>
              <a:ext uri="{FF2B5EF4-FFF2-40B4-BE49-F238E27FC236}">
                <a16:creationId xmlns:a16="http://schemas.microsoft.com/office/drawing/2014/main" id="{9EEFCA44-B8B9-6F4A-8491-57C45C68BE79}"/>
              </a:ext>
            </a:extLst>
          </p:cNvPr>
          <p:cNvGrpSpPr>
            <a:grpSpLocks/>
          </p:cNvGrpSpPr>
          <p:nvPr/>
        </p:nvGrpSpPr>
        <p:grpSpPr bwMode="auto">
          <a:xfrm>
            <a:off x="1638705" y="3011441"/>
            <a:ext cx="8913001" cy="1832524"/>
            <a:chOff x="946150" y="6529388"/>
            <a:chExt cx="15509876" cy="3665047"/>
          </a:xfrm>
        </p:grpSpPr>
        <p:sp>
          <p:nvSpPr>
            <p:cNvPr id="9" name="TextBox 8">
              <a:extLst>
                <a:ext uri="{FF2B5EF4-FFF2-40B4-BE49-F238E27FC236}">
                  <a16:creationId xmlns:a16="http://schemas.microsoft.com/office/drawing/2014/main" id="{1B1EE57C-11FA-4355-A43E-1F440F1B0E7B}"/>
                </a:ext>
              </a:extLst>
            </p:cNvPr>
            <p:cNvSpPr txBox="1"/>
            <p:nvPr/>
          </p:nvSpPr>
          <p:spPr bwMode="auto">
            <a:xfrm>
              <a:off x="946150" y="6529388"/>
              <a:ext cx="15509876" cy="2168927"/>
            </a:xfrm>
            <a:prstGeom prst="rect">
              <a:avLst/>
            </a:prstGeom>
            <a:noFill/>
          </p:spPr>
          <p:txBody>
            <a:bodyPr>
              <a:spAutoFit/>
            </a:bodyPr>
            <a:lstStyle/>
            <a:p>
              <a:pPr algn="ctr" defTabSz="914217">
                <a:lnSpc>
                  <a:spcPct val="80000"/>
                </a:lnSpc>
                <a:defRPr/>
              </a:pPr>
              <a:r>
                <a:rPr lang="en-US" sz="8000" b="1" kern="100" spc="-150" dirty="0">
                  <a:solidFill>
                    <a:schemeClr val="bg1"/>
                  </a:solidFill>
                  <a:latin typeface="Montserrat" panose="00000500000000000000" pitchFamily="50" charset="-52"/>
                </a:rPr>
                <a:t>Questions?</a:t>
              </a:r>
              <a:endParaRPr lang="ru-RU" sz="8000" b="1" kern="100" spc="-150" dirty="0">
                <a:solidFill>
                  <a:schemeClr val="bg1"/>
                </a:solidFill>
                <a:latin typeface="Montserrat" panose="00000500000000000000" pitchFamily="50" charset="-52"/>
              </a:endParaRPr>
            </a:p>
          </p:txBody>
        </p:sp>
        <p:sp>
          <p:nvSpPr>
            <p:cNvPr id="16390" name="TextBox 5">
              <a:extLst>
                <a:ext uri="{FF2B5EF4-FFF2-40B4-BE49-F238E27FC236}">
                  <a16:creationId xmlns:a16="http://schemas.microsoft.com/office/drawing/2014/main" id="{9B41504B-0B44-164E-B7E4-D3595AD9BB1D}"/>
                </a:ext>
              </a:extLst>
            </p:cNvPr>
            <p:cNvSpPr txBox="1">
              <a:spLocks noChangeArrowheads="1"/>
            </p:cNvSpPr>
            <p:nvPr/>
          </p:nvSpPr>
          <p:spPr bwMode="auto">
            <a:xfrm>
              <a:off x="1216026" y="9497705"/>
              <a:ext cx="10972800" cy="69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endParaRPr lang="en-US" altLang="ru-RU" sz="1250" dirty="0">
                <a:solidFill>
                  <a:schemeClr val="bg1"/>
                </a:solidFill>
                <a:latin typeface="Montserrat SemiBold" pitchFamily="2" charset="77"/>
              </a:endParaRPr>
            </a:p>
          </p:txBody>
        </p:sp>
      </p:grpSp>
    </p:spTree>
    <p:extLst>
      <p:ext uri="{BB962C8B-B14F-4D97-AF65-F5344CB8AC3E}">
        <p14:creationId xmlns:p14="http://schemas.microsoft.com/office/powerpoint/2010/main" val="4169732849"/>
      </p:ext>
    </p:extLst>
  </p:cSld>
  <p:clrMapOvr>
    <a:masterClrMapping/>
  </p:clrMapOvr>
  <p:transition spd="slow" advClick="0" advTm="1000">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E598BA6-76A3-4FC8-BD1B-E72F3772B345}"/>
              </a:ext>
            </a:extLst>
          </p:cNvPr>
          <p:cNvSpPr/>
          <p:nvPr/>
        </p:nvSpPr>
        <p:spPr>
          <a:xfrm>
            <a:off x="2578609" y="2139696"/>
            <a:ext cx="8759952" cy="4206240"/>
          </a:xfrm>
          <a:custGeom>
            <a:avLst/>
            <a:gdLst>
              <a:gd name="connsiteX0" fmla="*/ 0 w 6424863"/>
              <a:gd name="connsiteY0" fmla="*/ 0 h 3074068"/>
              <a:gd name="connsiteX1" fmla="*/ 6424863 w 6424863"/>
              <a:gd name="connsiteY1" fmla="*/ 0 h 3074068"/>
              <a:gd name="connsiteX2" fmla="*/ 6424863 w 6424863"/>
              <a:gd name="connsiteY2" fmla="*/ 3074068 h 3074068"/>
              <a:gd name="connsiteX3" fmla="*/ 0 w 6424863"/>
              <a:gd name="connsiteY3" fmla="*/ 3074068 h 3074068"/>
              <a:gd name="connsiteX4" fmla="*/ 1536192 w 6424863"/>
              <a:gd name="connsiteY4" fmla="*/ 1537876 h 3074068"/>
              <a:gd name="connsiteX5" fmla="*/ 0 w 6424863"/>
              <a:gd name="connsiteY5" fmla="*/ 1684 h 30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4863" h="3074068">
                <a:moveTo>
                  <a:pt x="0" y="0"/>
                </a:moveTo>
                <a:lnTo>
                  <a:pt x="6424863" y="0"/>
                </a:lnTo>
                <a:lnTo>
                  <a:pt x="6424863" y="3074068"/>
                </a:lnTo>
                <a:lnTo>
                  <a:pt x="0" y="3074068"/>
                </a:lnTo>
                <a:cubicBezTo>
                  <a:pt x="848415" y="3074068"/>
                  <a:pt x="1536192" y="2386291"/>
                  <a:pt x="1536192" y="1537876"/>
                </a:cubicBezTo>
                <a:cubicBezTo>
                  <a:pt x="1536192" y="689461"/>
                  <a:pt x="848415" y="1684"/>
                  <a:pt x="0" y="1684"/>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F01523-4DDF-4672-BF51-3C0A99903941}"/>
              </a:ext>
            </a:extLst>
          </p:cNvPr>
          <p:cNvGrpSpPr/>
          <p:nvPr/>
        </p:nvGrpSpPr>
        <p:grpSpPr>
          <a:xfrm>
            <a:off x="2829385" y="927186"/>
            <a:ext cx="6533227" cy="830997"/>
            <a:chOff x="4752474" y="2023712"/>
            <a:chExt cx="6533227" cy="830997"/>
          </a:xfrm>
        </p:grpSpPr>
        <p:sp>
          <p:nvSpPr>
            <p:cNvPr id="11" name="Freeform: Shape 10">
              <a:extLst>
                <a:ext uri="{FF2B5EF4-FFF2-40B4-BE49-F238E27FC236}">
                  <a16:creationId xmlns:a16="http://schemas.microsoft.com/office/drawing/2014/main" id="{D0EE11C7-3BE5-4B67-842D-6439D05456A4}"/>
                </a:ext>
              </a:extLst>
            </p:cNvPr>
            <p:cNvSpPr/>
            <p:nvPr/>
          </p:nvSpPr>
          <p:spPr>
            <a:xfrm>
              <a:off x="4752474" y="2028570"/>
              <a:ext cx="6533227" cy="781374"/>
            </a:xfrm>
            <a:custGeom>
              <a:avLst/>
              <a:gdLst>
                <a:gd name="connsiteX0" fmla="*/ 4932947 w 6533227"/>
                <a:gd name="connsiteY0" fmla="*/ 0 h 781374"/>
                <a:gd name="connsiteX1" fmla="*/ 6533227 w 6533227"/>
                <a:gd name="connsiteY1" fmla="*/ 0 h 781374"/>
                <a:gd name="connsiteX2" fmla="*/ 6533227 w 6533227"/>
                <a:gd name="connsiteY2" fmla="*/ 781374 h 781374"/>
                <a:gd name="connsiteX3" fmla="*/ 5871449 w 6533227"/>
                <a:gd name="connsiteY3" fmla="*/ 781374 h 781374"/>
                <a:gd name="connsiteX4" fmla="*/ 5871449 w 6533227"/>
                <a:gd name="connsiteY4" fmla="*/ 757198 h 781374"/>
                <a:gd name="connsiteX5" fmla="*/ 6509051 w 6533227"/>
                <a:gd name="connsiteY5" fmla="*/ 757198 h 781374"/>
                <a:gd name="connsiteX6" fmla="*/ 6509051 w 6533227"/>
                <a:gd name="connsiteY6" fmla="*/ 24176 h 781374"/>
                <a:gd name="connsiteX7" fmla="*/ 4932947 w 6533227"/>
                <a:gd name="connsiteY7" fmla="*/ 24176 h 781374"/>
                <a:gd name="connsiteX8" fmla="*/ 0 w 6533227"/>
                <a:gd name="connsiteY8" fmla="*/ 0 h 781374"/>
                <a:gd name="connsiteX9" fmla="*/ 1600238 w 6533227"/>
                <a:gd name="connsiteY9" fmla="*/ 0 h 781374"/>
                <a:gd name="connsiteX10" fmla="*/ 1600238 w 6533227"/>
                <a:gd name="connsiteY10" fmla="*/ 24176 h 781374"/>
                <a:gd name="connsiteX11" fmla="*/ 24176 w 6533227"/>
                <a:gd name="connsiteY11" fmla="*/ 24176 h 781374"/>
                <a:gd name="connsiteX12" fmla="*/ 24176 w 6533227"/>
                <a:gd name="connsiteY12" fmla="*/ 757198 h 781374"/>
                <a:gd name="connsiteX13" fmla="*/ 661775 w 6533227"/>
                <a:gd name="connsiteY13" fmla="*/ 757198 h 781374"/>
                <a:gd name="connsiteX14" fmla="*/ 661775 w 6533227"/>
                <a:gd name="connsiteY14" fmla="*/ 781374 h 781374"/>
                <a:gd name="connsiteX15" fmla="*/ 0 w 6533227"/>
                <a:gd name="connsiteY15" fmla="*/ 781374 h 7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3227" h="781374">
                  <a:moveTo>
                    <a:pt x="4932947" y="0"/>
                  </a:moveTo>
                  <a:lnTo>
                    <a:pt x="6533227" y="0"/>
                  </a:lnTo>
                  <a:lnTo>
                    <a:pt x="6533227" y="781374"/>
                  </a:lnTo>
                  <a:lnTo>
                    <a:pt x="5871449" y="781374"/>
                  </a:lnTo>
                  <a:lnTo>
                    <a:pt x="5871449" y="757198"/>
                  </a:lnTo>
                  <a:lnTo>
                    <a:pt x="6509051" y="757198"/>
                  </a:lnTo>
                  <a:lnTo>
                    <a:pt x="6509051" y="24176"/>
                  </a:lnTo>
                  <a:lnTo>
                    <a:pt x="4932947" y="24176"/>
                  </a:lnTo>
                  <a:close/>
                  <a:moveTo>
                    <a:pt x="0" y="0"/>
                  </a:moveTo>
                  <a:lnTo>
                    <a:pt x="1600238" y="0"/>
                  </a:lnTo>
                  <a:lnTo>
                    <a:pt x="1600238" y="24176"/>
                  </a:lnTo>
                  <a:lnTo>
                    <a:pt x="24176" y="24176"/>
                  </a:lnTo>
                  <a:lnTo>
                    <a:pt x="24176" y="757198"/>
                  </a:lnTo>
                  <a:lnTo>
                    <a:pt x="661775" y="757198"/>
                  </a:lnTo>
                  <a:lnTo>
                    <a:pt x="661775" y="781374"/>
                  </a:lnTo>
                  <a:lnTo>
                    <a:pt x="0" y="781374"/>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85000"/>
                    <a:lumOff val="15000"/>
                  </a:schemeClr>
                </a:solidFill>
              </a:endParaRPr>
            </a:p>
          </p:txBody>
        </p:sp>
        <p:sp>
          <p:nvSpPr>
            <p:cNvPr id="12" name="TextBox 11">
              <a:extLst>
                <a:ext uri="{FF2B5EF4-FFF2-40B4-BE49-F238E27FC236}">
                  <a16:creationId xmlns:a16="http://schemas.microsoft.com/office/drawing/2014/main" id="{07C8704A-990B-4B18-A34B-3920DAD0B319}"/>
                </a:ext>
              </a:extLst>
            </p:cNvPr>
            <p:cNvSpPr txBox="1"/>
            <p:nvPr/>
          </p:nvSpPr>
          <p:spPr>
            <a:xfrm>
              <a:off x="4752474" y="2023712"/>
              <a:ext cx="6332783" cy="830997"/>
            </a:xfrm>
            <a:prstGeom prst="rect">
              <a:avLst/>
            </a:prstGeom>
            <a:noFill/>
          </p:spPr>
          <p:txBody>
            <a:bodyPr wrap="square" rtlCol="0">
              <a:spAutoFit/>
            </a:bodyPr>
            <a:lstStyle/>
            <a:p>
              <a:pPr algn="ctr"/>
              <a:r>
                <a:rPr lang="en-US" sz="4800" b="1" spc="300" dirty="0">
                  <a:solidFill>
                    <a:schemeClr val="tx2">
                      <a:lumMod val="85000"/>
                      <a:lumOff val="15000"/>
                    </a:schemeClr>
                  </a:solidFill>
                  <a:latin typeface="Linux Libertine" panose="02000503000000000000" pitchFamily="2" charset="0"/>
                  <a:ea typeface="Linux Libertine" panose="02000503000000000000" pitchFamily="2" charset="0"/>
                  <a:cs typeface="Linux Libertine" panose="02000503000000000000" pitchFamily="2" charset="0"/>
                </a:rPr>
                <a:t>ISO</a:t>
              </a:r>
            </a:p>
          </p:txBody>
        </p:sp>
      </p:grpSp>
      <p:sp>
        <p:nvSpPr>
          <p:cNvPr id="23" name="Rectangle 22">
            <a:extLst>
              <a:ext uri="{FF2B5EF4-FFF2-40B4-BE49-F238E27FC236}">
                <a16:creationId xmlns:a16="http://schemas.microsoft.com/office/drawing/2014/main" id="{484D78AA-8E11-4096-8398-0B76E2F9EF38}"/>
              </a:ext>
            </a:extLst>
          </p:cNvPr>
          <p:cNvSpPr/>
          <p:nvPr/>
        </p:nvSpPr>
        <p:spPr>
          <a:xfrm>
            <a:off x="4974336" y="3035808"/>
            <a:ext cx="6221609" cy="2308324"/>
          </a:xfrm>
          <a:prstGeom prst="rect">
            <a:avLst/>
          </a:prstGeom>
        </p:spPr>
        <p:txBody>
          <a:bodyPr wrap="square">
            <a:spAutoFit/>
          </a:bodyPr>
          <a:lstStyle/>
          <a:p>
            <a:pPr algn="ctr"/>
            <a:endParaRPr lang="en-US" dirty="0"/>
          </a:p>
          <a:p>
            <a:pPr algn="ctr"/>
            <a:r>
              <a:rPr lang="en-US" dirty="0"/>
              <a:t>The International Organization for Standardization is an international standard-setting body composed of representatives from various national standards organizations. </a:t>
            </a:r>
          </a:p>
          <a:p>
            <a:pPr algn="ctr"/>
            <a:endParaRPr lang="en-US" dirty="0"/>
          </a:p>
          <a:p>
            <a:pPr algn="ctr"/>
            <a:r>
              <a:rPr lang="en-US" dirty="0"/>
              <a:t>Founded on 23 February 1947, the organization develops and publishes worldwide technical, industrial and commercial standards.</a:t>
            </a:r>
            <a:endParaRPr lang="en-US" sz="1000" dirty="0">
              <a:solidFill>
                <a:schemeClr val="bg1">
                  <a:lumMod val="50000"/>
                </a:schemeClr>
              </a:solidFill>
              <a:latin typeface="Antipasto" panose="02000506000000020004" pitchFamily="2" charset="0"/>
            </a:endParaRPr>
          </a:p>
        </p:txBody>
      </p:sp>
      <p:pic>
        <p:nvPicPr>
          <p:cNvPr id="4" name="Picture Placeholder 3" descr="A group of people sitting around a table with laptops&#10;&#10;Description automatically generated">
            <a:extLst>
              <a:ext uri="{FF2B5EF4-FFF2-40B4-BE49-F238E27FC236}">
                <a16:creationId xmlns:a16="http://schemas.microsoft.com/office/drawing/2014/main" id="{8DA86BBF-DB62-CE4B-B563-AB593E09BF06}"/>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6649" r="16649"/>
          <a:stretch>
            <a:fillRect/>
          </a:stretch>
        </p:blipFill>
        <p:spPr>
          <a:xfrm>
            <a:off x="756249" y="2169680"/>
            <a:ext cx="4146272" cy="4146272"/>
          </a:xfrm>
        </p:spPr>
      </p:pic>
    </p:spTree>
    <p:extLst>
      <p:ext uri="{BB962C8B-B14F-4D97-AF65-F5344CB8AC3E}">
        <p14:creationId xmlns:p14="http://schemas.microsoft.com/office/powerpoint/2010/main" val="292952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E598BA6-76A3-4FC8-BD1B-E72F3772B345}"/>
              </a:ext>
            </a:extLst>
          </p:cNvPr>
          <p:cNvSpPr/>
          <p:nvPr/>
        </p:nvSpPr>
        <p:spPr>
          <a:xfrm>
            <a:off x="2267713" y="2048256"/>
            <a:ext cx="9070848" cy="4297680"/>
          </a:xfrm>
          <a:custGeom>
            <a:avLst/>
            <a:gdLst>
              <a:gd name="connsiteX0" fmla="*/ 0 w 6424863"/>
              <a:gd name="connsiteY0" fmla="*/ 0 h 3074068"/>
              <a:gd name="connsiteX1" fmla="*/ 6424863 w 6424863"/>
              <a:gd name="connsiteY1" fmla="*/ 0 h 3074068"/>
              <a:gd name="connsiteX2" fmla="*/ 6424863 w 6424863"/>
              <a:gd name="connsiteY2" fmla="*/ 3074068 h 3074068"/>
              <a:gd name="connsiteX3" fmla="*/ 0 w 6424863"/>
              <a:gd name="connsiteY3" fmla="*/ 3074068 h 3074068"/>
              <a:gd name="connsiteX4" fmla="*/ 1536192 w 6424863"/>
              <a:gd name="connsiteY4" fmla="*/ 1537876 h 3074068"/>
              <a:gd name="connsiteX5" fmla="*/ 0 w 6424863"/>
              <a:gd name="connsiteY5" fmla="*/ 1684 h 30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4863" h="3074068">
                <a:moveTo>
                  <a:pt x="0" y="0"/>
                </a:moveTo>
                <a:lnTo>
                  <a:pt x="6424863" y="0"/>
                </a:lnTo>
                <a:lnTo>
                  <a:pt x="6424863" y="3074068"/>
                </a:lnTo>
                <a:lnTo>
                  <a:pt x="0" y="3074068"/>
                </a:lnTo>
                <a:cubicBezTo>
                  <a:pt x="848415" y="3074068"/>
                  <a:pt x="1536192" y="2386291"/>
                  <a:pt x="1536192" y="1537876"/>
                </a:cubicBezTo>
                <a:cubicBezTo>
                  <a:pt x="1536192" y="689461"/>
                  <a:pt x="848415" y="1684"/>
                  <a:pt x="0" y="1684"/>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F01523-4DDF-4672-BF51-3C0A99903941}"/>
              </a:ext>
            </a:extLst>
          </p:cNvPr>
          <p:cNvGrpSpPr/>
          <p:nvPr/>
        </p:nvGrpSpPr>
        <p:grpSpPr>
          <a:xfrm>
            <a:off x="2829385" y="927186"/>
            <a:ext cx="6533227" cy="830997"/>
            <a:chOff x="4752474" y="2023712"/>
            <a:chExt cx="6533227" cy="830997"/>
          </a:xfrm>
        </p:grpSpPr>
        <p:sp>
          <p:nvSpPr>
            <p:cNvPr id="11" name="Freeform: Shape 10">
              <a:extLst>
                <a:ext uri="{FF2B5EF4-FFF2-40B4-BE49-F238E27FC236}">
                  <a16:creationId xmlns:a16="http://schemas.microsoft.com/office/drawing/2014/main" id="{D0EE11C7-3BE5-4B67-842D-6439D05456A4}"/>
                </a:ext>
              </a:extLst>
            </p:cNvPr>
            <p:cNvSpPr/>
            <p:nvPr/>
          </p:nvSpPr>
          <p:spPr>
            <a:xfrm>
              <a:off x="4752474" y="2028570"/>
              <a:ext cx="6533227" cy="781374"/>
            </a:xfrm>
            <a:custGeom>
              <a:avLst/>
              <a:gdLst>
                <a:gd name="connsiteX0" fmla="*/ 4932947 w 6533227"/>
                <a:gd name="connsiteY0" fmla="*/ 0 h 781374"/>
                <a:gd name="connsiteX1" fmla="*/ 6533227 w 6533227"/>
                <a:gd name="connsiteY1" fmla="*/ 0 h 781374"/>
                <a:gd name="connsiteX2" fmla="*/ 6533227 w 6533227"/>
                <a:gd name="connsiteY2" fmla="*/ 781374 h 781374"/>
                <a:gd name="connsiteX3" fmla="*/ 5871449 w 6533227"/>
                <a:gd name="connsiteY3" fmla="*/ 781374 h 781374"/>
                <a:gd name="connsiteX4" fmla="*/ 5871449 w 6533227"/>
                <a:gd name="connsiteY4" fmla="*/ 757198 h 781374"/>
                <a:gd name="connsiteX5" fmla="*/ 6509051 w 6533227"/>
                <a:gd name="connsiteY5" fmla="*/ 757198 h 781374"/>
                <a:gd name="connsiteX6" fmla="*/ 6509051 w 6533227"/>
                <a:gd name="connsiteY6" fmla="*/ 24176 h 781374"/>
                <a:gd name="connsiteX7" fmla="*/ 4932947 w 6533227"/>
                <a:gd name="connsiteY7" fmla="*/ 24176 h 781374"/>
                <a:gd name="connsiteX8" fmla="*/ 0 w 6533227"/>
                <a:gd name="connsiteY8" fmla="*/ 0 h 781374"/>
                <a:gd name="connsiteX9" fmla="*/ 1600238 w 6533227"/>
                <a:gd name="connsiteY9" fmla="*/ 0 h 781374"/>
                <a:gd name="connsiteX10" fmla="*/ 1600238 w 6533227"/>
                <a:gd name="connsiteY10" fmla="*/ 24176 h 781374"/>
                <a:gd name="connsiteX11" fmla="*/ 24176 w 6533227"/>
                <a:gd name="connsiteY11" fmla="*/ 24176 h 781374"/>
                <a:gd name="connsiteX12" fmla="*/ 24176 w 6533227"/>
                <a:gd name="connsiteY12" fmla="*/ 757198 h 781374"/>
                <a:gd name="connsiteX13" fmla="*/ 661775 w 6533227"/>
                <a:gd name="connsiteY13" fmla="*/ 757198 h 781374"/>
                <a:gd name="connsiteX14" fmla="*/ 661775 w 6533227"/>
                <a:gd name="connsiteY14" fmla="*/ 781374 h 781374"/>
                <a:gd name="connsiteX15" fmla="*/ 0 w 6533227"/>
                <a:gd name="connsiteY15" fmla="*/ 781374 h 7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3227" h="781374">
                  <a:moveTo>
                    <a:pt x="4932947" y="0"/>
                  </a:moveTo>
                  <a:lnTo>
                    <a:pt x="6533227" y="0"/>
                  </a:lnTo>
                  <a:lnTo>
                    <a:pt x="6533227" y="781374"/>
                  </a:lnTo>
                  <a:lnTo>
                    <a:pt x="5871449" y="781374"/>
                  </a:lnTo>
                  <a:lnTo>
                    <a:pt x="5871449" y="757198"/>
                  </a:lnTo>
                  <a:lnTo>
                    <a:pt x="6509051" y="757198"/>
                  </a:lnTo>
                  <a:lnTo>
                    <a:pt x="6509051" y="24176"/>
                  </a:lnTo>
                  <a:lnTo>
                    <a:pt x="4932947" y="24176"/>
                  </a:lnTo>
                  <a:close/>
                  <a:moveTo>
                    <a:pt x="0" y="0"/>
                  </a:moveTo>
                  <a:lnTo>
                    <a:pt x="1600238" y="0"/>
                  </a:lnTo>
                  <a:lnTo>
                    <a:pt x="1600238" y="24176"/>
                  </a:lnTo>
                  <a:lnTo>
                    <a:pt x="24176" y="24176"/>
                  </a:lnTo>
                  <a:lnTo>
                    <a:pt x="24176" y="757198"/>
                  </a:lnTo>
                  <a:lnTo>
                    <a:pt x="661775" y="757198"/>
                  </a:lnTo>
                  <a:lnTo>
                    <a:pt x="661775" y="781374"/>
                  </a:lnTo>
                  <a:lnTo>
                    <a:pt x="0" y="781374"/>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85000"/>
                    <a:lumOff val="15000"/>
                  </a:schemeClr>
                </a:solidFill>
              </a:endParaRPr>
            </a:p>
          </p:txBody>
        </p:sp>
        <p:sp>
          <p:nvSpPr>
            <p:cNvPr id="12" name="TextBox 11">
              <a:extLst>
                <a:ext uri="{FF2B5EF4-FFF2-40B4-BE49-F238E27FC236}">
                  <a16:creationId xmlns:a16="http://schemas.microsoft.com/office/drawing/2014/main" id="{07C8704A-990B-4B18-A34B-3920DAD0B319}"/>
                </a:ext>
              </a:extLst>
            </p:cNvPr>
            <p:cNvSpPr txBox="1"/>
            <p:nvPr/>
          </p:nvSpPr>
          <p:spPr>
            <a:xfrm>
              <a:off x="4752474" y="2023712"/>
              <a:ext cx="6332783" cy="830997"/>
            </a:xfrm>
            <a:prstGeom prst="rect">
              <a:avLst/>
            </a:prstGeom>
            <a:noFill/>
          </p:spPr>
          <p:txBody>
            <a:bodyPr wrap="square" rtlCol="0">
              <a:spAutoFit/>
            </a:bodyPr>
            <a:lstStyle/>
            <a:p>
              <a:pPr algn="ctr"/>
              <a:r>
                <a:rPr lang="en-US" sz="4800" b="1" spc="300" dirty="0">
                  <a:solidFill>
                    <a:schemeClr val="tx2">
                      <a:lumMod val="85000"/>
                      <a:lumOff val="15000"/>
                    </a:schemeClr>
                  </a:solidFill>
                  <a:latin typeface="Linux Libertine" panose="02000503000000000000" pitchFamily="2" charset="0"/>
                  <a:ea typeface="Linux Libertine" panose="02000503000000000000" pitchFamily="2" charset="0"/>
                  <a:cs typeface="Linux Libertine" panose="02000503000000000000" pitchFamily="2" charset="0"/>
                </a:rPr>
                <a:t>ISO 27000 Family</a:t>
              </a:r>
            </a:p>
          </p:txBody>
        </p:sp>
      </p:grpSp>
      <p:sp>
        <p:nvSpPr>
          <p:cNvPr id="23" name="Rectangle 22">
            <a:extLst>
              <a:ext uri="{FF2B5EF4-FFF2-40B4-BE49-F238E27FC236}">
                <a16:creationId xmlns:a16="http://schemas.microsoft.com/office/drawing/2014/main" id="{484D78AA-8E11-4096-8398-0B76E2F9EF38}"/>
              </a:ext>
            </a:extLst>
          </p:cNvPr>
          <p:cNvSpPr/>
          <p:nvPr/>
        </p:nvSpPr>
        <p:spPr>
          <a:xfrm>
            <a:off x="5127713" y="2933451"/>
            <a:ext cx="5642224" cy="2572051"/>
          </a:xfrm>
          <a:prstGeom prst="rect">
            <a:avLst/>
          </a:prstGeom>
        </p:spPr>
        <p:txBody>
          <a:bodyPr wrap="square">
            <a:spAutoFit/>
          </a:bodyPr>
          <a:lstStyle/>
          <a:p>
            <a:pPr algn="ctr"/>
            <a:endParaRPr lang="en-US" dirty="0"/>
          </a:p>
          <a:p>
            <a:pPr lvl="0">
              <a:lnSpc>
                <a:spcPct val="115000"/>
              </a:lnSpc>
              <a:buClr>
                <a:schemeClr val="dk1"/>
              </a:buClr>
              <a:buSzPts val="1100"/>
            </a:pPr>
            <a:r>
              <a:rPr lang="en-US" dirty="0">
                <a:solidFill>
                  <a:srgbClr val="202122"/>
                </a:solidFill>
                <a:latin typeface="Arial"/>
                <a:ea typeface="Arial"/>
                <a:cs typeface="Arial"/>
                <a:sym typeface="Arial"/>
              </a:rPr>
              <a:t>ISO/IEC 27000 is part of a growing family of ISO/IEC Information standards, also called the ISO/IEC 27000 series. ISO/IEC 27000 is an international standard entitled: </a:t>
            </a:r>
            <a:r>
              <a:rPr lang="en-US" i="1" dirty="0">
                <a:solidFill>
                  <a:srgbClr val="202122"/>
                </a:solidFill>
                <a:latin typeface="Arial"/>
                <a:ea typeface="Arial"/>
                <a:cs typeface="Arial"/>
                <a:sym typeface="Arial"/>
              </a:rPr>
              <a:t>Information technology — Security techniques — Information security management systems — Overview and vocabulary</a:t>
            </a:r>
            <a:r>
              <a:rPr lang="en-US" dirty="0">
                <a:solidFill>
                  <a:srgbClr val="202122"/>
                </a:solidFill>
                <a:latin typeface="Arial"/>
                <a:ea typeface="Arial"/>
                <a:cs typeface="Arial"/>
                <a:sym typeface="Arial"/>
              </a:rPr>
              <a:t>.</a:t>
            </a:r>
          </a:p>
          <a:p>
            <a:pPr lvl="0">
              <a:lnSpc>
                <a:spcPct val="115000"/>
              </a:lnSpc>
            </a:pPr>
            <a:endParaRPr lang="en-US" dirty="0">
              <a:solidFill>
                <a:srgbClr val="202122"/>
              </a:solidFill>
              <a:latin typeface="Arial"/>
              <a:ea typeface="Arial"/>
              <a:cs typeface="Arial"/>
              <a:sym typeface="Arial"/>
            </a:endParaRPr>
          </a:p>
        </p:txBody>
      </p:sp>
      <p:pic>
        <p:nvPicPr>
          <p:cNvPr id="7" name="Picture Placeholder 6" descr="A group of people sitting around a table with laptops&#10;&#10;Description automatically generated with medium confidence">
            <a:extLst>
              <a:ext uri="{FF2B5EF4-FFF2-40B4-BE49-F238E27FC236}">
                <a16:creationId xmlns:a16="http://schemas.microsoft.com/office/drawing/2014/main" id="{33C78005-8A24-9547-AE5C-9A1A75F77A05}"/>
              </a:ext>
            </a:extLst>
          </p:cNvPr>
          <p:cNvPicPr>
            <a:picLocks noGrp="1" noChangeAspect="1"/>
          </p:cNvPicPr>
          <p:nvPr>
            <p:ph type="pic" sz="quarter" idx="19"/>
          </p:nvPr>
        </p:nvPicPr>
        <p:blipFill>
          <a:blip r:embed="rId2"/>
          <a:srcRect l="16605" r="16605"/>
          <a:stretch>
            <a:fillRect/>
          </a:stretch>
        </p:blipFill>
        <p:spPr>
          <a:xfrm>
            <a:off x="306174" y="2093020"/>
            <a:ext cx="4252915" cy="4252915"/>
          </a:xfrm>
        </p:spPr>
      </p:pic>
    </p:spTree>
    <p:extLst>
      <p:ext uri="{BB962C8B-B14F-4D97-AF65-F5344CB8AC3E}">
        <p14:creationId xmlns:p14="http://schemas.microsoft.com/office/powerpoint/2010/main" val="200143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E598BA6-76A3-4FC8-BD1B-E72F3772B345}"/>
              </a:ext>
            </a:extLst>
          </p:cNvPr>
          <p:cNvSpPr/>
          <p:nvPr/>
        </p:nvSpPr>
        <p:spPr>
          <a:xfrm>
            <a:off x="2829385" y="2011680"/>
            <a:ext cx="9013577" cy="4334256"/>
          </a:xfrm>
          <a:custGeom>
            <a:avLst/>
            <a:gdLst>
              <a:gd name="connsiteX0" fmla="*/ 0 w 6424863"/>
              <a:gd name="connsiteY0" fmla="*/ 0 h 3074068"/>
              <a:gd name="connsiteX1" fmla="*/ 6424863 w 6424863"/>
              <a:gd name="connsiteY1" fmla="*/ 0 h 3074068"/>
              <a:gd name="connsiteX2" fmla="*/ 6424863 w 6424863"/>
              <a:gd name="connsiteY2" fmla="*/ 3074068 h 3074068"/>
              <a:gd name="connsiteX3" fmla="*/ 0 w 6424863"/>
              <a:gd name="connsiteY3" fmla="*/ 3074068 h 3074068"/>
              <a:gd name="connsiteX4" fmla="*/ 1536192 w 6424863"/>
              <a:gd name="connsiteY4" fmla="*/ 1537876 h 3074068"/>
              <a:gd name="connsiteX5" fmla="*/ 0 w 6424863"/>
              <a:gd name="connsiteY5" fmla="*/ 1684 h 30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4863" h="3074068">
                <a:moveTo>
                  <a:pt x="0" y="0"/>
                </a:moveTo>
                <a:lnTo>
                  <a:pt x="6424863" y="0"/>
                </a:lnTo>
                <a:lnTo>
                  <a:pt x="6424863" y="3074068"/>
                </a:lnTo>
                <a:lnTo>
                  <a:pt x="0" y="3074068"/>
                </a:lnTo>
                <a:cubicBezTo>
                  <a:pt x="848415" y="3074068"/>
                  <a:pt x="1536192" y="2386291"/>
                  <a:pt x="1536192" y="1537876"/>
                </a:cubicBezTo>
                <a:cubicBezTo>
                  <a:pt x="1536192" y="689461"/>
                  <a:pt x="848415" y="1684"/>
                  <a:pt x="0" y="1684"/>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F01523-4DDF-4672-BF51-3C0A99903941}"/>
              </a:ext>
            </a:extLst>
          </p:cNvPr>
          <p:cNvGrpSpPr/>
          <p:nvPr/>
        </p:nvGrpSpPr>
        <p:grpSpPr>
          <a:xfrm>
            <a:off x="2829385" y="927186"/>
            <a:ext cx="6533227" cy="830997"/>
            <a:chOff x="4752474" y="2023712"/>
            <a:chExt cx="6533227" cy="830997"/>
          </a:xfrm>
        </p:grpSpPr>
        <p:sp>
          <p:nvSpPr>
            <p:cNvPr id="11" name="Freeform: Shape 10">
              <a:extLst>
                <a:ext uri="{FF2B5EF4-FFF2-40B4-BE49-F238E27FC236}">
                  <a16:creationId xmlns:a16="http://schemas.microsoft.com/office/drawing/2014/main" id="{D0EE11C7-3BE5-4B67-842D-6439D05456A4}"/>
                </a:ext>
              </a:extLst>
            </p:cNvPr>
            <p:cNvSpPr/>
            <p:nvPr/>
          </p:nvSpPr>
          <p:spPr>
            <a:xfrm>
              <a:off x="4752474" y="2028570"/>
              <a:ext cx="6533227" cy="781374"/>
            </a:xfrm>
            <a:custGeom>
              <a:avLst/>
              <a:gdLst>
                <a:gd name="connsiteX0" fmla="*/ 4932947 w 6533227"/>
                <a:gd name="connsiteY0" fmla="*/ 0 h 781374"/>
                <a:gd name="connsiteX1" fmla="*/ 6533227 w 6533227"/>
                <a:gd name="connsiteY1" fmla="*/ 0 h 781374"/>
                <a:gd name="connsiteX2" fmla="*/ 6533227 w 6533227"/>
                <a:gd name="connsiteY2" fmla="*/ 781374 h 781374"/>
                <a:gd name="connsiteX3" fmla="*/ 5871449 w 6533227"/>
                <a:gd name="connsiteY3" fmla="*/ 781374 h 781374"/>
                <a:gd name="connsiteX4" fmla="*/ 5871449 w 6533227"/>
                <a:gd name="connsiteY4" fmla="*/ 757198 h 781374"/>
                <a:gd name="connsiteX5" fmla="*/ 6509051 w 6533227"/>
                <a:gd name="connsiteY5" fmla="*/ 757198 h 781374"/>
                <a:gd name="connsiteX6" fmla="*/ 6509051 w 6533227"/>
                <a:gd name="connsiteY6" fmla="*/ 24176 h 781374"/>
                <a:gd name="connsiteX7" fmla="*/ 4932947 w 6533227"/>
                <a:gd name="connsiteY7" fmla="*/ 24176 h 781374"/>
                <a:gd name="connsiteX8" fmla="*/ 0 w 6533227"/>
                <a:gd name="connsiteY8" fmla="*/ 0 h 781374"/>
                <a:gd name="connsiteX9" fmla="*/ 1600238 w 6533227"/>
                <a:gd name="connsiteY9" fmla="*/ 0 h 781374"/>
                <a:gd name="connsiteX10" fmla="*/ 1600238 w 6533227"/>
                <a:gd name="connsiteY10" fmla="*/ 24176 h 781374"/>
                <a:gd name="connsiteX11" fmla="*/ 24176 w 6533227"/>
                <a:gd name="connsiteY11" fmla="*/ 24176 h 781374"/>
                <a:gd name="connsiteX12" fmla="*/ 24176 w 6533227"/>
                <a:gd name="connsiteY12" fmla="*/ 757198 h 781374"/>
                <a:gd name="connsiteX13" fmla="*/ 661775 w 6533227"/>
                <a:gd name="connsiteY13" fmla="*/ 757198 h 781374"/>
                <a:gd name="connsiteX14" fmla="*/ 661775 w 6533227"/>
                <a:gd name="connsiteY14" fmla="*/ 781374 h 781374"/>
                <a:gd name="connsiteX15" fmla="*/ 0 w 6533227"/>
                <a:gd name="connsiteY15" fmla="*/ 781374 h 7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3227" h="781374">
                  <a:moveTo>
                    <a:pt x="4932947" y="0"/>
                  </a:moveTo>
                  <a:lnTo>
                    <a:pt x="6533227" y="0"/>
                  </a:lnTo>
                  <a:lnTo>
                    <a:pt x="6533227" y="781374"/>
                  </a:lnTo>
                  <a:lnTo>
                    <a:pt x="5871449" y="781374"/>
                  </a:lnTo>
                  <a:lnTo>
                    <a:pt x="5871449" y="757198"/>
                  </a:lnTo>
                  <a:lnTo>
                    <a:pt x="6509051" y="757198"/>
                  </a:lnTo>
                  <a:lnTo>
                    <a:pt x="6509051" y="24176"/>
                  </a:lnTo>
                  <a:lnTo>
                    <a:pt x="4932947" y="24176"/>
                  </a:lnTo>
                  <a:close/>
                  <a:moveTo>
                    <a:pt x="0" y="0"/>
                  </a:moveTo>
                  <a:lnTo>
                    <a:pt x="1600238" y="0"/>
                  </a:lnTo>
                  <a:lnTo>
                    <a:pt x="1600238" y="24176"/>
                  </a:lnTo>
                  <a:lnTo>
                    <a:pt x="24176" y="24176"/>
                  </a:lnTo>
                  <a:lnTo>
                    <a:pt x="24176" y="757198"/>
                  </a:lnTo>
                  <a:lnTo>
                    <a:pt x="661775" y="757198"/>
                  </a:lnTo>
                  <a:lnTo>
                    <a:pt x="661775" y="781374"/>
                  </a:lnTo>
                  <a:lnTo>
                    <a:pt x="0" y="781374"/>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85000"/>
                    <a:lumOff val="15000"/>
                  </a:schemeClr>
                </a:solidFill>
              </a:endParaRPr>
            </a:p>
          </p:txBody>
        </p:sp>
        <p:sp>
          <p:nvSpPr>
            <p:cNvPr id="12" name="TextBox 11">
              <a:extLst>
                <a:ext uri="{FF2B5EF4-FFF2-40B4-BE49-F238E27FC236}">
                  <a16:creationId xmlns:a16="http://schemas.microsoft.com/office/drawing/2014/main" id="{07C8704A-990B-4B18-A34B-3920DAD0B319}"/>
                </a:ext>
              </a:extLst>
            </p:cNvPr>
            <p:cNvSpPr txBox="1"/>
            <p:nvPr/>
          </p:nvSpPr>
          <p:spPr>
            <a:xfrm>
              <a:off x="4752474" y="2023712"/>
              <a:ext cx="6332783" cy="830997"/>
            </a:xfrm>
            <a:prstGeom prst="rect">
              <a:avLst/>
            </a:prstGeom>
            <a:noFill/>
          </p:spPr>
          <p:txBody>
            <a:bodyPr wrap="square" rtlCol="0">
              <a:spAutoFit/>
            </a:bodyPr>
            <a:lstStyle/>
            <a:p>
              <a:pPr algn="ctr"/>
              <a:r>
                <a:rPr lang="en-US" sz="4800" b="1" spc="300" dirty="0">
                  <a:solidFill>
                    <a:schemeClr val="tx2">
                      <a:lumMod val="85000"/>
                      <a:lumOff val="15000"/>
                    </a:schemeClr>
                  </a:solidFill>
                  <a:latin typeface="Linux Libertine" panose="02000503000000000000" pitchFamily="2" charset="0"/>
                  <a:ea typeface="Linux Libertine" panose="02000503000000000000" pitchFamily="2" charset="0"/>
                  <a:cs typeface="Linux Libertine" panose="02000503000000000000" pitchFamily="2" charset="0"/>
                </a:rPr>
                <a:t>ISO 27001</a:t>
              </a:r>
            </a:p>
          </p:txBody>
        </p:sp>
      </p:grpSp>
      <p:sp>
        <p:nvSpPr>
          <p:cNvPr id="23" name="Rectangle 22">
            <a:extLst>
              <a:ext uri="{FF2B5EF4-FFF2-40B4-BE49-F238E27FC236}">
                <a16:creationId xmlns:a16="http://schemas.microsoft.com/office/drawing/2014/main" id="{484D78AA-8E11-4096-8398-0B76E2F9EF38}"/>
              </a:ext>
            </a:extLst>
          </p:cNvPr>
          <p:cNvSpPr/>
          <p:nvPr/>
        </p:nvSpPr>
        <p:spPr>
          <a:xfrm>
            <a:off x="5407417" y="1829047"/>
            <a:ext cx="6077447" cy="4483343"/>
          </a:xfrm>
          <a:prstGeom prst="rect">
            <a:avLst/>
          </a:prstGeom>
        </p:spPr>
        <p:txBody>
          <a:bodyPr wrap="square">
            <a:spAutoFit/>
          </a:bodyPr>
          <a:lstStyle/>
          <a:p>
            <a:pPr algn="ctr"/>
            <a:endParaRPr lang="en-US" dirty="0"/>
          </a:p>
          <a:p>
            <a:pPr lvl="0">
              <a:lnSpc>
                <a:spcPct val="115000"/>
              </a:lnSpc>
              <a:buClr>
                <a:schemeClr val="dk1"/>
              </a:buClr>
              <a:buSzPts val="1100"/>
            </a:pPr>
            <a:r>
              <a:rPr lang="en-US" dirty="0">
                <a:solidFill>
                  <a:srgbClr val="202122"/>
                </a:solidFill>
                <a:latin typeface="Arial"/>
                <a:ea typeface="Arial"/>
                <a:cs typeface="Arial"/>
                <a:sym typeface="Arial"/>
              </a:rPr>
              <a:t>There are about 60 different controls under the ISO 27000 family of controls.</a:t>
            </a:r>
          </a:p>
          <a:p>
            <a:pPr lvl="0">
              <a:lnSpc>
                <a:spcPct val="115000"/>
              </a:lnSpc>
            </a:pPr>
            <a:endParaRPr lang="en-US" dirty="0">
              <a:solidFill>
                <a:srgbClr val="202122"/>
              </a:solidFill>
              <a:latin typeface="Arial"/>
              <a:ea typeface="Arial"/>
              <a:cs typeface="Arial"/>
              <a:sym typeface="Arial"/>
            </a:endParaRPr>
          </a:p>
          <a:p>
            <a:pPr lvl="0">
              <a:lnSpc>
                <a:spcPct val="115000"/>
              </a:lnSpc>
              <a:buClr>
                <a:schemeClr val="dk1"/>
              </a:buClr>
              <a:buSzPts val="1100"/>
            </a:pPr>
            <a:r>
              <a:rPr lang="en-US" dirty="0">
                <a:solidFill>
                  <a:srgbClr val="202122"/>
                </a:solidFill>
                <a:latin typeface="Arial"/>
                <a:ea typeface="Arial"/>
                <a:cs typeface="Arial"/>
                <a:sym typeface="Arial"/>
              </a:rPr>
              <a:t>For example:</a:t>
            </a:r>
          </a:p>
          <a:p>
            <a:pPr lvl="0">
              <a:lnSpc>
                <a:spcPct val="115000"/>
              </a:lnSpc>
              <a:buClr>
                <a:schemeClr val="dk1"/>
              </a:buClr>
              <a:buSzPts val="1100"/>
            </a:pPr>
            <a:r>
              <a:rPr lang="en-US" dirty="0">
                <a:latin typeface="Arial"/>
                <a:ea typeface="Arial"/>
                <a:cs typeface="Arial"/>
                <a:sym typeface="Arial"/>
              </a:rPr>
              <a:t>1.</a:t>
            </a:r>
            <a:r>
              <a:rPr lang="en-US" dirty="0">
                <a:solidFill>
                  <a:srgbClr val="202122"/>
                </a:solidFill>
                <a:latin typeface="Arial"/>
                <a:ea typeface="Arial"/>
                <a:cs typeface="Arial"/>
                <a:sym typeface="Arial"/>
              </a:rPr>
              <a:t>ISO/IEC 27005 — Information security risk management</a:t>
            </a:r>
          </a:p>
          <a:p>
            <a:pPr lvl="0">
              <a:lnSpc>
                <a:spcPct val="115000"/>
              </a:lnSpc>
              <a:buClr>
                <a:schemeClr val="dk1"/>
              </a:buClr>
              <a:buSzPts val="1100"/>
            </a:pPr>
            <a:r>
              <a:rPr lang="en-US" dirty="0">
                <a:latin typeface="Arial"/>
                <a:ea typeface="Arial"/>
                <a:cs typeface="Arial"/>
                <a:sym typeface="Arial"/>
              </a:rPr>
              <a:t>2.</a:t>
            </a:r>
            <a:r>
              <a:rPr lang="en-US" dirty="0">
                <a:solidFill>
                  <a:srgbClr val="202122"/>
                </a:solidFill>
                <a:latin typeface="Arial"/>
                <a:ea typeface="Arial"/>
                <a:cs typeface="Arial"/>
                <a:sym typeface="Arial"/>
              </a:rPr>
              <a:t>ISO/IEC 27017 — Code of practice for information security controls based on ISO/IEC 27002 for cloud services</a:t>
            </a:r>
          </a:p>
          <a:p>
            <a:pPr>
              <a:lnSpc>
                <a:spcPct val="115000"/>
              </a:lnSpc>
              <a:buClr>
                <a:schemeClr val="dk1"/>
              </a:buClr>
              <a:buSzPts val="1100"/>
            </a:pPr>
            <a:endParaRPr lang="en-US" dirty="0">
              <a:solidFill>
                <a:srgbClr val="202122"/>
              </a:solidFill>
              <a:latin typeface="Arial"/>
              <a:ea typeface="Arial"/>
              <a:cs typeface="Arial"/>
              <a:sym typeface="Arial"/>
            </a:endParaRPr>
          </a:p>
          <a:p>
            <a:pPr>
              <a:lnSpc>
                <a:spcPct val="115000"/>
              </a:lnSpc>
              <a:buClr>
                <a:schemeClr val="dk1"/>
              </a:buClr>
              <a:buSzPts val="1100"/>
            </a:pPr>
            <a:r>
              <a:rPr lang="en-US" dirty="0">
                <a:solidFill>
                  <a:srgbClr val="202122"/>
                </a:solidFill>
                <a:latin typeface="Arial"/>
                <a:ea typeface="Arial"/>
                <a:cs typeface="Arial"/>
                <a:sym typeface="Arial"/>
              </a:rPr>
              <a:t>For this presentation, we will focus on </a:t>
            </a:r>
          </a:p>
          <a:p>
            <a:pPr>
              <a:lnSpc>
                <a:spcPct val="115000"/>
              </a:lnSpc>
              <a:buClr>
                <a:schemeClr val="dk1"/>
              </a:buClr>
              <a:buSzPts val="1100"/>
            </a:pPr>
            <a:r>
              <a:rPr lang="en-US" b="1" dirty="0">
                <a:solidFill>
                  <a:srgbClr val="202122"/>
                </a:solidFill>
                <a:latin typeface="Arial"/>
                <a:ea typeface="Arial"/>
                <a:cs typeface="Arial"/>
                <a:sym typeface="Arial"/>
              </a:rPr>
              <a:t>ISO 27001 and  ISO 27002</a:t>
            </a:r>
          </a:p>
          <a:p>
            <a:pPr lvl="0">
              <a:lnSpc>
                <a:spcPct val="115000"/>
              </a:lnSpc>
              <a:buClr>
                <a:schemeClr val="dk1"/>
              </a:buClr>
              <a:buSzPts val="1100"/>
            </a:pPr>
            <a:endParaRPr lang="en-US" dirty="0">
              <a:solidFill>
                <a:srgbClr val="202122"/>
              </a:solidFill>
              <a:latin typeface="Arial"/>
              <a:ea typeface="Arial"/>
              <a:cs typeface="Arial"/>
              <a:sym typeface="Arial"/>
            </a:endParaRPr>
          </a:p>
          <a:p>
            <a:pPr lvl="0">
              <a:lnSpc>
                <a:spcPct val="115000"/>
              </a:lnSpc>
            </a:pPr>
            <a:endParaRPr lang="en-US" dirty="0">
              <a:solidFill>
                <a:srgbClr val="202122"/>
              </a:solidFill>
              <a:latin typeface="Arial"/>
              <a:ea typeface="Arial"/>
              <a:cs typeface="Arial"/>
              <a:sym typeface="Arial"/>
            </a:endParaRPr>
          </a:p>
        </p:txBody>
      </p:sp>
      <p:pic>
        <p:nvPicPr>
          <p:cNvPr id="5" name="Picture Placeholder 4" descr="Two people looking at a computer&#10;&#10;Description automatically generated with low confidence">
            <a:extLst>
              <a:ext uri="{FF2B5EF4-FFF2-40B4-BE49-F238E27FC236}">
                <a16:creationId xmlns:a16="http://schemas.microsoft.com/office/drawing/2014/main" id="{C249872F-E9A3-D445-8AB2-558973978159}"/>
              </a:ext>
            </a:extLst>
          </p:cNvPr>
          <p:cNvPicPr>
            <a:picLocks noGrp="1" noChangeAspect="1"/>
          </p:cNvPicPr>
          <p:nvPr>
            <p:ph type="pic" sz="quarter" idx="19"/>
          </p:nvPr>
        </p:nvPicPr>
        <p:blipFill>
          <a:blip r:embed="rId2"/>
          <a:srcRect t="16684" b="16684"/>
          <a:stretch>
            <a:fillRect/>
          </a:stretch>
        </p:blipFill>
        <p:spPr>
          <a:xfrm>
            <a:off x="707136" y="2011680"/>
            <a:ext cx="4334256" cy="4334256"/>
          </a:xfrm>
        </p:spPr>
      </p:pic>
    </p:spTree>
    <p:extLst>
      <p:ext uri="{BB962C8B-B14F-4D97-AF65-F5344CB8AC3E}">
        <p14:creationId xmlns:p14="http://schemas.microsoft.com/office/powerpoint/2010/main" val="332606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E598BA6-76A3-4FC8-BD1B-E72F3772B345}"/>
              </a:ext>
            </a:extLst>
          </p:cNvPr>
          <p:cNvSpPr/>
          <p:nvPr/>
        </p:nvSpPr>
        <p:spPr>
          <a:xfrm>
            <a:off x="2829385" y="2011680"/>
            <a:ext cx="9013577" cy="4334256"/>
          </a:xfrm>
          <a:custGeom>
            <a:avLst/>
            <a:gdLst>
              <a:gd name="connsiteX0" fmla="*/ 0 w 6424863"/>
              <a:gd name="connsiteY0" fmla="*/ 0 h 3074068"/>
              <a:gd name="connsiteX1" fmla="*/ 6424863 w 6424863"/>
              <a:gd name="connsiteY1" fmla="*/ 0 h 3074068"/>
              <a:gd name="connsiteX2" fmla="*/ 6424863 w 6424863"/>
              <a:gd name="connsiteY2" fmla="*/ 3074068 h 3074068"/>
              <a:gd name="connsiteX3" fmla="*/ 0 w 6424863"/>
              <a:gd name="connsiteY3" fmla="*/ 3074068 h 3074068"/>
              <a:gd name="connsiteX4" fmla="*/ 1536192 w 6424863"/>
              <a:gd name="connsiteY4" fmla="*/ 1537876 h 3074068"/>
              <a:gd name="connsiteX5" fmla="*/ 0 w 6424863"/>
              <a:gd name="connsiteY5" fmla="*/ 1684 h 30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4863" h="3074068">
                <a:moveTo>
                  <a:pt x="0" y="0"/>
                </a:moveTo>
                <a:lnTo>
                  <a:pt x="6424863" y="0"/>
                </a:lnTo>
                <a:lnTo>
                  <a:pt x="6424863" y="3074068"/>
                </a:lnTo>
                <a:lnTo>
                  <a:pt x="0" y="3074068"/>
                </a:lnTo>
                <a:cubicBezTo>
                  <a:pt x="848415" y="3074068"/>
                  <a:pt x="1536192" y="2386291"/>
                  <a:pt x="1536192" y="1537876"/>
                </a:cubicBezTo>
                <a:cubicBezTo>
                  <a:pt x="1536192" y="689461"/>
                  <a:pt x="848415" y="1684"/>
                  <a:pt x="0" y="1684"/>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F01523-4DDF-4672-BF51-3C0A99903941}"/>
              </a:ext>
            </a:extLst>
          </p:cNvPr>
          <p:cNvGrpSpPr/>
          <p:nvPr/>
        </p:nvGrpSpPr>
        <p:grpSpPr>
          <a:xfrm>
            <a:off x="2829385" y="927186"/>
            <a:ext cx="6533227" cy="830997"/>
            <a:chOff x="4752474" y="2023712"/>
            <a:chExt cx="6533227" cy="830997"/>
          </a:xfrm>
        </p:grpSpPr>
        <p:sp>
          <p:nvSpPr>
            <p:cNvPr id="11" name="Freeform: Shape 10">
              <a:extLst>
                <a:ext uri="{FF2B5EF4-FFF2-40B4-BE49-F238E27FC236}">
                  <a16:creationId xmlns:a16="http://schemas.microsoft.com/office/drawing/2014/main" id="{D0EE11C7-3BE5-4B67-842D-6439D05456A4}"/>
                </a:ext>
              </a:extLst>
            </p:cNvPr>
            <p:cNvSpPr/>
            <p:nvPr/>
          </p:nvSpPr>
          <p:spPr>
            <a:xfrm>
              <a:off x="4752474" y="2028570"/>
              <a:ext cx="6533227" cy="781374"/>
            </a:xfrm>
            <a:custGeom>
              <a:avLst/>
              <a:gdLst>
                <a:gd name="connsiteX0" fmla="*/ 4932947 w 6533227"/>
                <a:gd name="connsiteY0" fmla="*/ 0 h 781374"/>
                <a:gd name="connsiteX1" fmla="*/ 6533227 w 6533227"/>
                <a:gd name="connsiteY1" fmla="*/ 0 h 781374"/>
                <a:gd name="connsiteX2" fmla="*/ 6533227 w 6533227"/>
                <a:gd name="connsiteY2" fmla="*/ 781374 h 781374"/>
                <a:gd name="connsiteX3" fmla="*/ 5871449 w 6533227"/>
                <a:gd name="connsiteY3" fmla="*/ 781374 h 781374"/>
                <a:gd name="connsiteX4" fmla="*/ 5871449 w 6533227"/>
                <a:gd name="connsiteY4" fmla="*/ 757198 h 781374"/>
                <a:gd name="connsiteX5" fmla="*/ 6509051 w 6533227"/>
                <a:gd name="connsiteY5" fmla="*/ 757198 h 781374"/>
                <a:gd name="connsiteX6" fmla="*/ 6509051 w 6533227"/>
                <a:gd name="connsiteY6" fmla="*/ 24176 h 781374"/>
                <a:gd name="connsiteX7" fmla="*/ 4932947 w 6533227"/>
                <a:gd name="connsiteY7" fmla="*/ 24176 h 781374"/>
                <a:gd name="connsiteX8" fmla="*/ 0 w 6533227"/>
                <a:gd name="connsiteY8" fmla="*/ 0 h 781374"/>
                <a:gd name="connsiteX9" fmla="*/ 1600238 w 6533227"/>
                <a:gd name="connsiteY9" fmla="*/ 0 h 781374"/>
                <a:gd name="connsiteX10" fmla="*/ 1600238 w 6533227"/>
                <a:gd name="connsiteY10" fmla="*/ 24176 h 781374"/>
                <a:gd name="connsiteX11" fmla="*/ 24176 w 6533227"/>
                <a:gd name="connsiteY11" fmla="*/ 24176 h 781374"/>
                <a:gd name="connsiteX12" fmla="*/ 24176 w 6533227"/>
                <a:gd name="connsiteY12" fmla="*/ 757198 h 781374"/>
                <a:gd name="connsiteX13" fmla="*/ 661775 w 6533227"/>
                <a:gd name="connsiteY13" fmla="*/ 757198 h 781374"/>
                <a:gd name="connsiteX14" fmla="*/ 661775 w 6533227"/>
                <a:gd name="connsiteY14" fmla="*/ 781374 h 781374"/>
                <a:gd name="connsiteX15" fmla="*/ 0 w 6533227"/>
                <a:gd name="connsiteY15" fmla="*/ 781374 h 78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33227" h="781374">
                  <a:moveTo>
                    <a:pt x="4932947" y="0"/>
                  </a:moveTo>
                  <a:lnTo>
                    <a:pt x="6533227" y="0"/>
                  </a:lnTo>
                  <a:lnTo>
                    <a:pt x="6533227" y="781374"/>
                  </a:lnTo>
                  <a:lnTo>
                    <a:pt x="5871449" y="781374"/>
                  </a:lnTo>
                  <a:lnTo>
                    <a:pt x="5871449" y="757198"/>
                  </a:lnTo>
                  <a:lnTo>
                    <a:pt x="6509051" y="757198"/>
                  </a:lnTo>
                  <a:lnTo>
                    <a:pt x="6509051" y="24176"/>
                  </a:lnTo>
                  <a:lnTo>
                    <a:pt x="4932947" y="24176"/>
                  </a:lnTo>
                  <a:close/>
                  <a:moveTo>
                    <a:pt x="0" y="0"/>
                  </a:moveTo>
                  <a:lnTo>
                    <a:pt x="1600238" y="0"/>
                  </a:lnTo>
                  <a:lnTo>
                    <a:pt x="1600238" y="24176"/>
                  </a:lnTo>
                  <a:lnTo>
                    <a:pt x="24176" y="24176"/>
                  </a:lnTo>
                  <a:lnTo>
                    <a:pt x="24176" y="757198"/>
                  </a:lnTo>
                  <a:lnTo>
                    <a:pt x="661775" y="757198"/>
                  </a:lnTo>
                  <a:lnTo>
                    <a:pt x="661775" y="781374"/>
                  </a:lnTo>
                  <a:lnTo>
                    <a:pt x="0" y="781374"/>
                  </a:lnTo>
                  <a:close/>
                </a:path>
              </a:pathLst>
            </a:cu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85000"/>
                    <a:lumOff val="15000"/>
                  </a:schemeClr>
                </a:solidFill>
              </a:endParaRPr>
            </a:p>
          </p:txBody>
        </p:sp>
        <p:sp>
          <p:nvSpPr>
            <p:cNvPr id="12" name="TextBox 11">
              <a:extLst>
                <a:ext uri="{FF2B5EF4-FFF2-40B4-BE49-F238E27FC236}">
                  <a16:creationId xmlns:a16="http://schemas.microsoft.com/office/drawing/2014/main" id="{07C8704A-990B-4B18-A34B-3920DAD0B319}"/>
                </a:ext>
              </a:extLst>
            </p:cNvPr>
            <p:cNvSpPr txBox="1"/>
            <p:nvPr/>
          </p:nvSpPr>
          <p:spPr>
            <a:xfrm>
              <a:off x="4752474" y="2023712"/>
              <a:ext cx="6332783" cy="830997"/>
            </a:xfrm>
            <a:prstGeom prst="rect">
              <a:avLst/>
            </a:prstGeom>
            <a:noFill/>
          </p:spPr>
          <p:txBody>
            <a:bodyPr wrap="square" rtlCol="0">
              <a:spAutoFit/>
            </a:bodyPr>
            <a:lstStyle/>
            <a:p>
              <a:pPr algn="ctr"/>
              <a:r>
                <a:rPr lang="en-US" sz="4800" b="1" spc="300" dirty="0">
                  <a:solidFill>
                    <a:schemeClr val="tx2">
                      <a:lumMod val="85000"/>
                      <a:lumOff val="15000"/>
                    </a:schemeClr>
                  </a:solidFill>
                  <a:latin typeface="Linux Libertine" panose="02000503000000000000" pitchFamily="2" charset="0"/>
                  <a:ea typeface="Linux Libertine" panose="02000503000000000000" pitchFamily="2" charset="0"/>
                  <a:cs typeface="Linux Libertine" panose="02000503000000000000" pitchFamily="2" charset="0"/>
                </a:rPr>
                <a:t>ISMS</a:t>
              </a:r>
            </a:p>
          </p:txBody>
        </p:sp>
      </p:grpSp>
      <p:sp>
        <p:nvSpPr>
          <p:cNvPr id="23" name="Rectangle 22">
            <a:extLst>
              <a:ext uri="{FF2B5EF4-FFF2-40B4-BE49-F238E27FC236}">
                <a16:creationId xmlns:a16="http://schemas.microsoft.com/office/drawing/2014/main" id="{484D78AA-8E11-4096-8398-0B76E2F9EF38}"/>
              </a:ext>
            </a:extLst>
          </p:cNvPr>
          <p:cNvSpPr/>
          <p:nvPr/>
        </p:nvSpPr>
        <p:spPr>
          <a:xfrm>
            <a:off x="5407417" y="1829047"/>
            <a:ext cx="6533227" cy="5051191"/>
          </a:xfrm>
          <a:prstGeom prst="rect">
            <a:avLst/>
          </a:prstGeom>
        </p:spPr>
        <p:txBody>
          <a:bodyPr wrap="square">
            <a:spAutoFit/>
          </a:bodyPr>
          <a:lstStyle/>
          <a:p>
            <a:pPr algn="ctr"/>
            <a:endParaRPr lang="en-US" dirty="0"/>
          </a:p>
          <a:p>
            <a:pPr lvl="0">
              <a:lnSpc>
                <a:spcPct val="115000"/>
              </a:lnSpc>
            </a:pPr>
            <a:r>
              <a:rPr lang="en-US" dirty="0"/>
              <a:t>An information security management system (ISMS) is a framework of policies and controls that manage security and risks systematically and across your entire enterprise—information security. These security controls can follow common security standards or be more focused on your industry.</a:t>
            </a:r>
          </a:p>
          <a:p>
            <a:pPr>
              <a:lnSpc>
                <a:spcPct val="115000"/>
              </a:lnSpc>
              <a:buClr>
                <a:schemeClr val="dk1"/>
              </a:buClr>
              <a:buSzPts val="1100"/>
            </a:pPr>
            <a:endParaRPr lang="en-US" dirty="0">
              <a:solidFill>
                <a:srgbClr val="202122"/>
              </a:solidFill>
              <a:latin typeface="Arial"/>
              <a:ea typeface="Arial"/>
              <a:cs typeface="Arial"/>
              <a:sym typeface="Arial"/>
            </a:endParaRPr>
          </a:p>
          <a:p>
            <a:pPr>
              <a:lnSpc>
                <a:spcPct val="115000"/>
              </a:lnSpc>
              <a:buClr>
                <a:schemeClr val="dk1"/>
              </a:buClr>
              <a:buSzPts val="1100"/>
            </a:pPr>
            <a:endParaRPr lang="en-US" dirty="0">
              <a:solidFill>
                <a:srgbClr val="202122"/>
              </a:solidFill>
              <a:latin typeface="Arial"/>
              <a:ea typeface="Arial"/>
              <a:cs typeface="Arial"/>
              <a:sym typeface="Arial"/>
            </a:endParaRPr>
          </a:p>
          <a:p>
            <a:pPr lvl="0">
              <a:lnSpc>
                <a:spcPct val="95000"/>
              </a:lnSpc>
              <a:buClr>
                <a:schemeClr val="dk1"/>
              </a:buClr>
              <a:buSzPts val="1100"/>
            </a:pPr>
            <a:r>
              <a:rPr lang="en-US" dirty="0"/>
              <a:t>An Information Security Management System in accordance with ISO 27001:2013 will provide your organization with a set of processes that ensure a commonsense approach to the management of your organization. To be in control of your processes by understanding and managing your risks through</a:t>
            </a:r>
            <a:r>
              <a:rPr lang="en-US" b="1" dirty="0"/>
              <a:t> policies, processes, procedures, risk assessments and forms that is used by the workforce.</a:t>
            </a:r>
            <a:r>
              <a:rPr lang="en-US" b="1" dirty="0">
                <a:solidFill>
                  <a:srgbClr val="202122"/>
                </a:solidFill>
                <a:latin typeface="Arial"/>
                <a:ea typeface="Arial"/>
                <a:cs typeface="Arial"/>
                <a:sym typeface="Arial"/>
              </a:rPr>
              <a:t> </a:t>
            </a:r>
            <a:endParaRPr lang="en-US" b="1" dirty="0"/>
          </a:p>
          <a:p>
            <a:pPr lvl="0">
              <a:lnSpc>
                <a:spcPct val="115000"/>
              </a:lnSpc>
              <a:buClr>
                <a:schemeClr val="dk1"/>
              </a:buClr>
              <a:buSzPts val="1100"/>
            </a:pPr>
            <a:endParaRPr lang="en-US" dirty="0">
              <a:solidFill>
                <a:srgbClr val="202122"/>
              </a:solidFill>
              <a:latin typeface="Arial"/>
              <a:ea typeface="Arial"/>
              <a:cs typeface="Arial"/>
              <a:sym typeface="Arial"/>
            </a:endParaRPr>
          </a:p>
          <a:p>
            <a:pPr lvl="0">
              <a:lnSpc>
                <a:spcPct val="115000"/>
              </a:lnSpc>
            </a:pPr>
            <a:endParaRPr lang="en-US" dirty="0">
              <a:solidFill>
                <a:srgbClr val="202122"/>
              </a:solidFill>
              <a:latin typeface="Arial"/>
              <a:ea typeface="Arial"/>
              <a:cs typeface="Arial"/>
              <a:sym typeface="Arial"/>
            </a:endParaRPr>
          </a:p>
        </p:txBody>
      </p:sp>
      <p:pic>
        <p:nvPicPr>
          <p:cNvPr id="7" name="Picture Placeholder 6" descr="A group of people sitting around a table with laptops&#10;&#10;Description automatically generated">
            <a:extLst>
              <a:ext uri="{FF2B5EF4-FFF2-40B4-BE49-F238E27FC236}">
                <a16:creationId xmlns:a16="http://schemas.microsoft.com/office/drawing/2014/main" id="{8169921D-00EC-B349-9074-111F756EE849}"/>
              </a:ext>
            </a:extLst>
          </p:cNvPr>
          <p:cNvPicPr>
            <a:picLocks noGrp="1" noChangeAspect="1"/>
          </p:cNvPicPr>
          <p:nvPr>
            <p:ph type="pic" sz="quarter" idx="19"/>
          </p:nvPr>
        </p:nvPicPr>
        <p:blipFill>
          <a:blip r:embed="rId2"/>
          <a:srcRect l="16649" r="16649"/>
          <a:stretch>
            <a:fillRect/>
          </a:stretch>
        </p:blipFill>
        <p:spPr>
          <a:xfrm>
            <a:off x="773731" y="2036802"/>
            <a:ext cx="4275588" cy="4275588"/>
          </a:xfrm>
        </p:spPr>
      </p:pic>
    </p:spTree>
    <p:extLst>
      <p:ext uri="{BB962C8B-B14F-4D97-AF65-F5344CB8AC3E}">
        <p14:creationId xmlns:p14="http://schemas.microsoft.com/office/powerpoint/2010/main" val="126945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609600" y="1769443"/>
            <a:ext cx="4151314"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nSpc>
                <a:spcPct val="150000"/>
              </a:lnSpc>
            </a:pPr>
            <a:r>
              <a:rPr lang="en-US" altLang="ru-RU" sz="1600" dirty="0">
                <a:solidFill>
                  <a:schemeClr val="tx2"/>
                </a:solidFill>
                <a:latin typeface="Montserrat ExtraBold" panose="00000900000000000000" pitchFamily="50" charset="-52"/>
              </a:rPr>
              <a:t>ISO 27001:2013</a:t>
            </a:r>
          </a:p>
          <a:p>
            <a:pPr>
              <a:lnSpc>
                <a:spcPct val="150000"/>
              </a:lnSpc>
            </a:pPr>
            <a:endParaRPr lang="en-US" sz="1600" dirty="0">
              <a:solidFill>
                <a:schemeClr val="tx2"/>
              </a:solidFill>
              <a:latin typeface="Open Sans" panose="020B0606030504020204" pitchFamily="34" charset="0"/>
            </a:endParaRPr>
          </a:p>
          <a:p>
            <a:pPr marL="228600" lvl="0" indent="-215265">
              <a:lnSpc>
                <a:spcPct val="90000"/>
              </a:lnSpc>
              <a:buClr>
                <a:schemeClr val="dk1"/>
              </a:buClr>
              <a:buSzPct val="100000"/>
              <a:buChar char="•"/>
            </a:pPr>
            <a:r>
              <a:rPr lang="en-US" sz="1600" dirty="0"/>
              <a:t>Specifies the requirements for establishing, implementing, maintaining and continually improving an information security management system within the context of the organization. It also includes requirements for the assessment and treatment of information security risks tailored to the needs of the organization. </a:t>
            </a:r>
          </a:p>
          <a:p>
            <a:pPr marL="228600" lvl="0" indent="-215265">
              <a:lnSpc>
                <a:spcPct val="90000"/>
              </a:lnSpc>
              <a:buClr>
                <a:schemeClr val="dk1"/>
              </a:buClr>
              <a:buSzPct val="100000"/>
              <a:buChar char="•"/>
            </a:pPr>
            <a:endParaRPr lang="en-US" sz="1600" b="1" dirty="0"/>
          </a:p>
          <a:p>
            <a:pPr marL="228600" lvl="0" indent="-215265">
              <a:lnSpc>
                <a:spcPct val="90000"/>
              </a:lnSpc>
              <a:buClr>
                <a:schemeClr val="dk1"/>
              </a:buClr>
              <a:buSzPct val="100000"/>
              <a:buChar char="•"/>
            </a:pPr>
            <a:r>
              <a:rPr lang="en-US" sz="1600" b="1" dirty="0"/>
              <a:t>The requirements set out in ISO/IEC 27001:2013 are generic and are intended to be applicable to all organizations, regardless of type, size or nature.</a:t>
            </a:r>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595228"/>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ISO27001</a:t>
            </a:r>
            <a:endParaRPr lang="ru-RU" sz="4000" b="1" kern="100" dirty="0">
              <a:solidFill>
                <a:schemeClr val="accent1"/>
              </a:solidFill>
              <a:latin typeface="Montserrat" panose="00000500000000000000" pitchFamily="50" charset="-52"/>
            </a:endParaRPr>
          </a:p>
        </p:txBody>
      </p:sp>
      <p:cxnSp>
        <p:nvCxnSpPr>
          <p:cNvPr id="7" name="Straight Connector 6">
            <a:extLst>
              <a:ext uri="{FF2B5EF4-FFF2-40B4-BE49-F238E27FC236}">
                <a16:creationId xmlns:a16="http://schemas.microsoft.com/office/drawing/2014/main" id="{58FECD99-6704-4D66-9CA6-7DE2CACB4CEF}"/>
              </a:ext>
            </a:extLst>
          </p:cNvPr>
          <p:cNvCxnSpPr>
            <a:cxnSpLocks/>
          </p:cNvCxnSpPr>
          <p:nvPr/>
        </p:nvCxnSpPr>
        <p:spPr>
          <a:xfrm>
            <a:off x="609600" y="1257300"/>
            <a:ext cx="3771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Placeholder 11" descr="A picture containing text, shelf, book, indoor&#10;&#10;Description automatically generated">
            <a:extLst>
              <a:ext uri="{FF2B5EF4-FFF2-40B4-BE49-F238E27FC236}">
                <a16:creationId xmlns:a16="http://schemas.microsoft.com/office/drawing/2014/main" id="{800E3D45-45F7-7841-A851-423BA5948BF2}"/>
              </a:ext>
            </a:extLst>
          </p:cNvPr>
          <p:cNvPicPr>
            <a:picLocks noGrp="1" noChangeAspect="1"/>
          </p:cNvPicPr>
          <p:nvPr>
            <p:ph type="pic" sz="quarter" idx="10"/>
          </p:nvPr>
        </p:nvPicPr>
        <p:blipFill>
          <a:blip r:embed="rId3"/>
          <a:srcRect l="16667" r="16667"/>
          <a:stretch>
            <a:fillRect/>
          </a:stretch>
        </p:blipFill>
        <p:spPr>
          <a:xfrm>
            <a:off x="5871028" y="1256000"/>
            <a:ext cx="4665663" cy="4665662"/>
          </a:xfrm>
        </p:spPr>
      </p:pic>
    </p:spTree>
    <p:extLst>
      <p:ext uri="{BB962C8B-B14F-4D97-AF65-F5344CB8AC3E}">
        <p14:creationId xmlns:p14="http://schemas.microsoft.com/office/powerpoint/2010/main" val="3965165496"/>
      </p:ext>
    </p:extLst>
  </p:cSld>
  <p:clrMapOvr>
    <a:masterClrMapping/>
  </p:clrMapOvr>
  <p:transition spd="slow" advClick="0" advTm="1000">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2C5EC95-015C-4FF9-BF93-A1769E1B1F59}"/>
              </a:ext>
            </a:extLst>
          </p:cNvPr>
          <p:cNvSpPr txBox="1">
            <a:spLocks noChangeArrowheads="1"/>
          </p:cNvSpPr>
          <p:nvPr/>
        </p:nvSpPr>
        <p:spPr bwMode="auto">
          <a:xfrm>
            <a:off x="609600" y="1776699"/>
            <a:ext cx="4151314" cy="295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nSpc>
                <a:spcPct val="150000"/>
              </a:lnSpc>
            </a:pPr>
            <a:r>
              <a:rPr lang="en-US" altLang="ru-RU" sz="1600" dirty="0">
                <a:solidFill>
                  <a:schemeClr val="tx2"/>
                </a:solidFill>
                <a:latin typeface="Montserrat ExtraBold" panose="00000900000000000000" pitchFamily="50" charset="-52"/>
              </a:rPr>
              <a:t>ISO 27002:2013</a:t>
            </a:r>
          </a:p>
          <a:p>
            <a:pPr>
              <a:lnSpc>
                <a:spcPct val="150000"/>
              </a:lnSpc>
            </a:pPr>
            <a:endParaRPr lang="en-US" sz="1600" dirty="0">
              <a:solidFill>
                <a:schemeClr val="tx2"/>
              </a:solidFill>
              <a:latin typeface="Open Sans" panose="020B0606030504020204" pitchFamily="34" charset="0"/>
            </a:endParaRPr>
          </a:p>
          <a:p>
            <a:pPr marL="228600" lvl="0" indent="-215265">
              <a:lnSpc>
                <a:spcPct val="90000"/>
              </a:lnSpc>
              <a:spcBef>
                <a:spcPts val="1000"/>
              </a:spcBef>
              <a:buClr>
                <a:schemeClr val="dk1"/>
              </a:buClr>
              <a:buSzPct val="100000"/>
              <a:buChar char="•"/>
            </a:pPr>
            <a:r>
              <a:rPr lang="en-US" sz="1600" dirty="0"/>
              <a:t>Gives guidelines for organizational information security standards and information security management practices including the selection, implementation and management of controls taking into consideration the organization's information security risk environment(s).</a:t>
            </a:r>
          </a:p>
          <a:p>
            <a:pPr marL="228600" lvl="0" indent="-215265">
              <a:lnSpc>
                <a:spcPct val="90000"/>
              </a:lnSpc>
              <a:buClr>
                <a:schemeClr val="dk1"/>
              </a:buClr>
              <a:buSzPct val="100000"/>
              <a:buChar char="•"/>
            </a:pPr>
            <a:endParaRPr lang="en-US" sz="1600" b="1" dirty="0"/>
          </a:p>
        </p:txBody>
      </p:sp>
      <p:sp>
        <p:nvSpPr>
          <p:cNvPr id="6" name="TextBox 5">
            <a:extLst>
              <a:ext uri="{FF2B5EF4-FFF2-40B4-BE49-F238E27FC236}">
                <a16:creationId xmlns:a16="http://schemas.microsoft.com/office/drawing/2014/main" id="{F83361DB-48BE-4AB5-846E-45B25EC7E01D}"/>
              </a:ext>
            </a:extLst>
          </p:cNvPr>
          <p:cNvSpPr txBox="1"/>
          <p:nvPr/>
        </p:nvSpPr>
        <p:spPr>
          <a:xfrm>
            <a:off x="533400" y="685800"/>
            <a:ext cx="4152900" cy="595228"/>
          </a:xfrm>
          <a:prstGeom prst="rect">
            <a:avLst/>
          </a:prstGeom>
          <a:noFill/>
        </p:spPr>
        <p:txBody>
          <a:bodyPr wrap="square" rtlCol="0">
            <a:spAutoFit/>
          </a:bodyPr>
          <a:lstStyle/>
          <a:p>
            <a:pPr>
              <a:lnSpc>
                <a:spcPct val="80000"/>
              </a:lnSpc>
            </a:pPr>
            <a:r>
              <a:rPr lang="en-US" sz="4000" b="1" kern="100" dirty="0">
                <a:solidFill>
                  <a:schemeClr val="tx2"/>
                </a:solidFill>
                <a:latin typeface="Antonio" panose="02000503000000000000" pitchFamily="2" charset="0"/>
              </a:rPr>
              <a:t>ISO27002</a:t>
            </a:r>
            <a:endParaRPr lang="ru-RU" sz="4000" b="1" kern="100" dirty="0">
              <a:solidFill>
                <a:schemeClr val="accent1"/>
              </a:solidFill>
              <a:latin typeface="Montserrat" panose="00000500000000000000" pitchFamily="50" charset="-52"/>
            </a:endParaRPr>
          </a:p>
        </p:txBody>
      </p:sp>
      <p:cxnSp>
        <p:nvCxnSpPr>
          <p:cNvPr id="7" name="Straight Connector 6">
            <a:extLst>
              <a:ext uri="{FF2B5EF4-FFF2-40B4-BE49-F238E27FC236}">
                <a16:creationId xmlns:a16="http://schemas.microsoft.com/office/drawing/2014/main" id="{58FECD99-6704-4D66-9CA6-7DE2CACB4CEF}"/>
              </a:ext>
            </a:extLst>
          </p:cNvPr>
          <p:cNvCxnSpPr>
            <a:cxnSpLocks/>
          </p:cNvCxnSpPr>
          <p:nvPr/>
        </p:nvCxnSpPr>
        <p:spPr>
          <a:xfrm>
            <a:off x="609600" y="1257300"/>
            <a:ext cx="37719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Placeholder 8" descr="A group of people sitting around a table with laptops&#10;&#10;Description automatically generated with medium confidence">
            <a:extLst>
              <a:ext uri="{FF2B5EF4-FFF2-40B4-BE49-F238E27FC236}">
                <a16:creationId xmlns:a16="http://schemas.microsoft.com/office/drawing/2014/main" id="{4D2DD83A-597D-0944-8138-5ED5EFB4ABCB}"/>
              </a:ext>
            </a:extLst>
          </p:cNvPr>
          <p:cNvPicPr>
            <a:picLocks noGrp="1" noChangeAspect="1"/>
          </p:cNvPicPr>
          <p:nvPr>
            <p:ph type="pic" sz="quarter" idx="10"/>
          </p:nvPr>
        </p:nvPicPr>
        <p:blipFill>
          <a:blip r:embed="rId3"/>
          <a:srcRect l="16611" r="16611"/>
          <a:stretch>
            <a:fillRect/>
          </a:stretch>
        </p:blipFill>
        <p:spPr>
          <a:xfrm>
            <a:off x="5639968" y="1257300"/>
            <a:ext cx="4666209" cy="4664994"/>
          </a:xfrm>
        </p:spPr>
      </p:pic>
    </p:spTree>
    <p:extLst>
      <p:ext uri="{BB962C8B-B14F-4D97-AF65-F5344CB8AC3E}">
        <p14:creationId xmlns:p14="http://schemas.microsoft.com/office/powerpoint/2010/main" val="2854157941"/>
      </p:ext>
    </p:extLst>
  </p:cSld>
  <p:clrMapOvr>
    <a:masterClrMapping/>
  </p:clrMapOvr>
  <p:transition spd="slow" advClick="0" advTm="1000">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2971</TotalTime>
  <Words>1025</Words>
  <Application>Microsoft Office PowerPoint</Application>
  <PresentationFormat>Widescreen</PresentationFormat>
  <Paragraphs>186</Paragraphs>
  <Slides>30</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30</vt:i4>
      </vt:variant>
    </vt:vector>
  </HeadingPairs>
  <TitlesOfParts>
    <vt:vector size="48" baseType="lpstr">
      <vt:lpstr>Antipasto</vt:lpstr>
      <vt:lpstr>Antonio</vt:lpstr>
      <vt:lpstr>Arial</vt:lpstr>
      <vt:lpstr>Biome</vt:lpstr>
      <vt:lpstr>Calibri</vt:lpstr>
      <vt:lpstr>Calibri Light</vt:lpstr>
      <vt:lpstr>Karla</vt:lpstr>
      <vt:lpstr>Karla Medium</vt:lpstr>
      <vt:lpstr>Lato</vt:lpstr>
      <vt:lpstr>Lato Light</vt:lpstr>
      <vt:lpstr>Libre Baskerville</vt:lpstr>
      <vt:lpstr>Linux Libertine</vt:lpstr>
      <vt:lpstr>Montserrat</vt:lpstr>
      <vt:lpstr>Montserrat ExtraBold</vt:lpstr>
      <vt:lpstr>Montserrat SemiBold</vt:lpstr>
      <vt:lpstr>Open Sans</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Selina Agyei</dc:creator>
  <cp:lastModifiedBy>Ntiamoah, Sampson</cp:lastModifiedBy>
  <cp:revision>261</cp:revision>
  <dcterms:created xsi:type="dcterms:W3CDTF">2021-11-13T10:19:07Z</dcterms:created>
  <dcterms:modified xsi:type="dcterms:W3CDTF">2021-12-08T18:08:52Z</dcterms:modified>
</cp:coreProperties>
</file>